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61" r:id="rId2"/>
    <p:sldId id="384" r:id="rId3"/>
    <p:sldId id="366" r:id="rId4"/>
    <p:sldId id="370" r:id="rId5"/>
    <p:sldId id="371" r:id="rId6"/>
    <p:sldId id="375" r:id="rId7"/>
    <p:sldId id="374" r:id="rId8"/>
    <p:sldId id="379" r:id="rId9"/>
    <p:sldId id="373" r:id="rId10"/>
    <p:sldId id="380" r:id="rId11"/>
    <p:sldId id="381" r:id="rId12"/>
    <p:sldId id="383" r:id="rId13"/>
    <p:sldId id="38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BFFF"/>
    <a:srgbClr val="6699FF"/>
    <a:srgbClr val="0033CC"/>
    <a:srgbClr val="080862"/>
    <a:srgbClr val="3822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37" autoAdjust="0"/>
    <p:restoredTop sz="94660"/>
  </p:normalViewPr>
  <p:slideViewPr>
    <p:cSldViewPr snapToGrid="0">
      <p:cViewPr varScale="1">
        <p:scale>
          <a:sx n="59" d="100"/>
          <a:sy n="59" d="100"/>
        </p:scale>
        <p:origin x="116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ou, Mireille B. (CDC/GHC/DGHT)" userId="7580829e-cac4-43b2-8b89-a016b56b5898" providerId="ADAL" clId="{2A6917ED-E6C1-4F10-AD57-75906C1FDBC9}"/>
    <pc:docChg chg="modSld">
      <pc:chgData name="Kalou, Mireille B. (CDC/GHC/DGHT)" userId="7580829e-cac4-43b2-8b89-a016b56b5898" providerId="ADAL" clId="{2A6917ED-E6C1-4F10-AD57-75906C1FDBC9}" dt="2024-05-29T11:17:41.198" v="57" actId="20577"/>
      <pc:docMkLst>
        <pc:docMk/>
      </pc:docMkLst>
      <pc:sldChg chg="modSp mod">
        <pc:chgData name="Kalou, Mireille B. (CDC/GHC/DGHT)" userId="7580829e-cac4-43b2-8b89-a016b56b5898" providerId="ADAL" clId="{2A6917ED-E6C1-4F10-AD57-75906C1FDBC9}" dt="2024-05-29T11:17:16.441" v="55" actId="20577"/>
        <pc:sldMkLst>
          <pc:docMk/>
          <pc:sldMk cId="514417125" sldId="373"/>
        </pc:sldMkLst>
        <pc:spChg chg="mod">
          <ac:chgData name="Kalou, Mireille B. (CDC/GHC/DGHT)" userId="7580829e-cac4-43b2-8b89-a016b56b5898" providerId="ADAL" clId="{2A6917ED-E6C1-4F10-AD57-75906C1FDBC9}" dt="2024-05-29T11:17:16.441" v="55" actId="20577"/>
          <ac:spMkLst>
            <pc:docMk/>
            <pc:sldMk cId="514417125" sldId="373"/>
            <ac:spMk id="16" creationId="{57BFF268-967D-A615-CA65-4B00F1BFA490}"/>
          </ac:spMkLst>
        </pc:spChg>
      </pc:sldChg>
      <pc:sldChg chg="modSp mod">
        <pc:chgData name="Kalou, Mireille B. (CDC/GHC/DGHT)" userId="7580829e-cac4-43b2-8b89-a016b56b5898" providerId="ADAL" clId="{2A6917ED-E6C1-4F10-AD57-75906C1FDBC9}" dt="2024-05-29T11:17:41.198" v="57" actId="20577"/>
        <pc:sldMkLst>
          <pc:docMk/>
          <pc:sldMk cId="4137750856" sldId="380"/>
        </pc:sldMkLst>
        <pc:spChg chg="mod">
          <ac:chgData name="Kalou, Mireille B. (CDC/GHC/DGHT)" userId="7580829e-cac4-43b2-8b89-a016b56b5898" providerId="ADAL" clId="{2A6917ED-E6C1-4F10-AD57-75906C1FDBC9}" dt="2024-05-29T11:17:41.198" v="57" actId="20577"/>
          <ac:spMkLst>
            <pc:docMk/>
            <pc:sldMk cId="4137750856" sldId="380"/>
            <ac:spMk id="6" creationId="{F12DAA66-D941-C490-64B5-18857298B6C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4.xml"/><Relationship Id="rId4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80549247305129"/>
          <c:y val="7.1526022314253743E-2"/>
          <c:w val="0.70168053717548984"/>
          <c:h val="0.37216458310230727"/>
        </c:manualLayout>
      </c:layout>
      <c:lineChart>
        <c:grouping val="standard"/>
        <c:varyColors val="0"/>
        <c:ser>
          <c:idx val="0"/>
          <c:order val="0"/>
          <c:tx>
            <c:strRef>
              <c:f>'[Chart in Microsoft PowerPoint]Sheet1'!$C$18</c:f>
              <c:strCache>
                <c:ptCount val="1"/>
                <c:pt idx="0">
                  <c:v>Return rate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38100">
                <a:solidFill>
                  <a:srgbClr val="00B0F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PowerPoint]Sheet1'!$B$19:$B$26</c:f>
              <c:strCache>
                <c:ptCount val="8"/>
                <c:pt idx="0">
                  <c:v>2016 (n=299)</c:v>
                </c:pt>
                <c:pt idx="1">
                  <c:v>2017 (n=328)</c:v>
                </c:pt>
                <c:pt idx="2">
                  <c:v>2018 (n=366)</c:v>
                </c:pt>
                <c:pt idx="3">
                  <c:v>2019 (n=386)</c:v>
                </c:pt>
                <c:pt idx="4">
                  <c:v>2020 (n=369)</c:v>
                </c:pt>
                <c:pt idx="5">
                  <c:v>2021 (n=331)</c:v>
                </c:pt>
                <c:pt idx="6">
                  <c:v>2022 (n=323)</c:v>
                </c:pt>
                <c:pt idx="7">
                  <c:v>2023 (n=323)</c:v>
                </c:pt>
              </c:strCache>
            </c:strRef>
          </c:cat>
          <c:val>
            <c:numRef>
              <c:f>'[Chart in Microsoft PowerPoint]Sheet1'!$C$19:$C$26</c:f>
              <c:numCache>
                <c:formatCode>0%</c:formatCode>
                <c:ptCount val="8"/>
                <c:pt idx="0">
                  <c:v>0.71</c:v>
                </c:pt>
                <c:pt idx="1">
                  <c:v>0.85</c:v>
                </c:pt>
                <c:pt idx="2">
                  <c:v>0.93</c:v>
                </c:pt>
                <c:pt idx="3">
                  <c:v>0.82</c:v>
                </c:pt>
                <c:pt idx="4">
                  <c:v>0.97</c:v>
                </c:pt>
                <c:pt idx="5">
                  <c:v>0.98</c:v>
                </c:pt>
                <c:pt idx="6">
                  <c:v>0.98</c:v>
                </c:pt>
                <c:pt idx="7">
                  <c:v>0.98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38-4879-93D0-FEBDF5535F8D}"/>
            </c:ext>
          </c:extLst>
        </c:ser>
        <c:ser>
          <c:idx val="1"/>
          <c:order val="1"/>
          <c:tx>
            <c:strRef>
              <c:f>'[Chart in Microsoft PowerPoint]Sheet1'!$D$18</c:f>
              <c:strCache>
                <c:ptCount val="1"/>
                <c:pt idx="0">
                  <c:v>Pass rate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PowerPoint]Sheet1'!$B$19:$B$26</c:f>
              <c:strCache>
                <c:ptCount val="8"/>
                <c:pt idx="0">
                  <c:v>2016 (n=299)</c:v>
                </c:pt>
                <c:pt idx="1">
                  <c:v>2017 (n=328)</c:v>
                </c:pt>
                <c:pt idx="2">
                  <c:v>2018 (n=366)</c:v>
                </c:pt>
                <c:pt idx="3">
                  <c:v>2019 (n=386)</c:v>
                </c:pt>
                <c:pt idx="4">
                  <c:v>2020 (n=369)</c:v>
                </c:pt>
                <c:pt idx="5">
                  <c:v>2021 (n=331)</c:v>
                </c:pt>
                <c:pt idx="6">
                  <c:v>2022 (n=323)</c:v>
                </c:pt>
                <c:pt idx="7">
                  <c:v>2023 (n=323)</c:v>
                </c:pt>
              </c:strCache>
            </c:strRef>
          </c:cat>
          <c:val>
            <c:numRef>
              <c:f>'[Chart in Microsoft PowerPoint]Sheet1'!$D$19:$D$26</c:f>
              <c:numCache>
                <c:formatCode>0%</c:formatCode>
                <c:ptCount val="8"/>
                <c:pt idx="0">
                  <c:v>0.91</c:v>
                </c:pt>
                <c:pt idx="1">
                  <c:v>0.87</c:v>
                </c:pt>
                <c:pt idx="2">
                  <c:v>0.96</c:v>
                </c:pt>
                <c:pt idx="3">
                  <c:v>0.96</c:v>
                </c:pt>
                <c:pt idx="4">
                  <c:v>0.99</c:v>
                </c:pt>
                <c:pt idx="5">
                  <c:v>0.98</c:v>
                </c:pt>
                <c:pt idx="6">
                  <c:v>0.99</c:v>
                </c:pt>
                <c:pt idx="7">
                  <c:v>0.99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38-4879-93D0-FEBDF5535F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8883088"/>
        <c:axId val="643115744"/>
      </c:lineChart>
      <c:catAx>
        <c:axId val="70888308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96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643115744"/>
        <c:crosses val="autoZero"/>
        <c:auto val="1"/>
        <c:lblAlgn val="ctr"/>
        <c:lblOffset val="100"/>
        <c:noMultiLvlLbl val="0"/>
      </c:catAx>
      <c:valAx>
        <c:axId val="643115744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r>
                  <a:rPr lang="en-US"/>
                  <a:t>% of testing sites</a:t>
                </a:r>
              </a:p>
            </c:rich>
          </c:tx>
          <c:layout>
            <c:manualLayout>
              <c:xMode val="edge"/>
              <c:yMode val="edge"/>
              <c:x val="6.2896216653761619E-2"/>
              <c:y val="0.168970916986661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70888308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7401368165861715"/>
          <c:y val="0.22383673294755646"/>
          <c:w val="0.11444419653070337"/>
          <c:h val="0.158421452332310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>
        <a:lumMod val="95000"/>
      </a:sysClr>
    </a:solidFill>
    <a:ln>
      <a:noFill/>
    </a:ln>
    <a:effectLst/>
  </c:spPr>
  <c:txPr>
    <a:bodyPr/>
    <a:lstStyle/>
    <a:p>
      <a:pPr>
        <a:defRPr sz="1400">
          <a:latin typeface="Gill Sans MT" panose="020B05020201040202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80549247305129"/>
          <c:y val="7.1526022314253743E-2"/>
          <c:w val="0.70168053717548984"/>
          <c:h val="0.43371768405514965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8883088"/>
        <c:axId val="643115744"/>
      </c:lineChart>
      <c:catAx>
        <c:axId val="708883088"/>
        <c:scaling>
          <c:orientation val="minMax"/>
        </c:scaling>
        <c:delete val="1"/>
        <c:axPos val="b"/>
        <c:numFmt formatCode="General" sourceLinked="1"/>
        <c:majorTickMark val="in"/>
        <c:minorTickMark val="none"/>
        <c:tickLblPos val="nextTo"/>
        <c:crossAx val="643115744"/>
        <c:crosses val="autoZero"/>
        <c:auto val="1"/>
        <c:lblAlgn val="ctr"/>
        <c:lblOffset val="100"/>
        <c:noMultiLvlLbl val="0"/>
      </c:catAx>
      <c:valAx>
        <c:axId val="643115744"/>
        <c:scaling>
          <c:orientation val="minMax"/>
          <c:max val="1"/>
        </c:scaling>
        <c:delete val="1"/>
        <c:axPos val="l"/>
        <c:numFmt formatCode="0%" sourceLinked="0"/>
        <c:majorTickMark val="in"/>
        <c:minorTickMark val="none"/>
        <c:tickLblPos val="nextTo"/>
        <c:crossAx val="708883088"/>
        <c:crosses val="autoZero"/>
        <c:crossBetween val="between"/>
        <c:majorUnit val="0.2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87401368165861715"/>
          <c:y val="0.22383673294755646"/>
          <c:w val="0.11444419653070337"/>
          <c:h val="0.158421452332310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>
        <a:lumMod val="95000"/>
      </a:sysClr>
    </a:solidFill>
    <a:ln>
      <a:noFill/>
    </a:ln>
    <a:effectLst/>
  </c:spPr>
  <c:txPr>
    <a:bodyPr/>
    <a:lstStyle/>
    <a:p>
      <a:pPr>
        <a:defRPr sz="1400">
          <a:solidFill>
            <a:schemeClr val="bg1"/>
          </a:solidFill>
          <a:latin typeface="Gill Sans MT" panose="020B05020201040202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80549247305129"/>
          <c:y val="7.1526022314253743E-2"/>
          <c:w val="0.70168053717548984"/>
          <c:h val="0.43371768405514965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8883088"/>
        <c:axId val="643115744"/>
      </c:lineChart>
      <c:catAx>
        <c:axId val="708883088"/>
        <c:scaling>
          <c:orientation val="minMax"/>
        </c:scaling>
        <c:delete val="1"/>
        <c:axPos val="b"/>
        <c:numFmt formatCode="General" sourceLinked="1"/>
        <c:majorTickMark val="in"/>
        <c:minorTickMark val="none"/>
        <c:tickLblPos val="nextTo"/>
        <c:crossAx val="643115744"/>
        <c:crosses val="autoZero"/>
        <c:auto val="1"/>
        <c:lblAlgn val="ctr"/>
        <c:lblOffset val="100"/>
        <c:noMultiLvlLbl val="0"/>
      </c:catAx>
      <c:valAx>
        <c:axId val="643115744"/>
        <c:scaling>
          <c:orientation val="minMax"/>
          <c:max val="1"/>
        </c:scaling>
        <c:delete val="1"/>
        <c:axPos val="l"/>
        <c:numFmt formatCode="0%" sourceLinked="0"/>
        <c:majorTickMark val="in"/>
        <c:minorTickMark val="none"/>
        <c:tickLblPos val="nextTo"/>
        <c:crossAx val="708883088"/>
        <c:crosses val="autoZero"/>
        <c:crossBetween val="between"/>
        <c:majorUnit val="0.2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87401368165861715"/>
          <c:y val="0.22383673294755646"/>
          <c:w val="0.11444419653070337"/>
          <c:h val="0.158421452332310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>
        <a:lumMod val="95000"/>
      </a:sysClr>
    </a:solidFill>
    <a:ln>
      <a:noFill/>
    </a:ln>
    <a:effectLst/>
  </c:spPr>
  <c:txPr>
    <a:bodyPr/>
    <a:lstStyle/>
    <a:p>
      <a:pPr>
        <a:defRPr sz="1400">
          <a:solidFill>
            <a:schemeClr val="bg1"/>
          </a:solidFill>
          <a:latin typeface="Gill Sans MT" panose="020B05020201040202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80549247305129"/>
          <c:y val="7.1526022314253743E-2"/>
          <c:w val="0.70168053717548984"/>
          <c:h val="0.43371768405514965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8883088"/>
        <c:axId val="643115744"/>
      </c:lineChart>
      <c:catAx>
        <c:axId val="708883088"/>
        <c:scaling>
          <c:orientation val="minMax"/>
        </c:scaling>
        <c:delete val="1"/>
        <c:axPos val="b"/>
        <c:numFmt formatCode="General" sourceLinked="1"/>
        <c:majorTickMark val="in"/>
        <c:minorTickMark val="none"/>
        <c:tickLblPos val="nextTo"/>
        <c:crossAx val="643115744"/>
        <c:crosses val="autoZero"/>
        <c:auto val="1"/>
        <c:lblAlgn val="ctr"/>
        <c:lblOffset val="100"/>
        <c:noMultiLvlLbl val="0"/>
      </c:catAx>
      <c:valAx>
        <c:axId val="643115744"/>
        <c:scaling>
          <c:orientation val="minMax"/>
          <c:max val="1"/>
        </c:scaling>
        <c:delete val="1"/>
        <c:axPos val="l"/>
        <c:numFmt formatCode="0%" sourceLinked="0"/>
        <c:majorTickMark val="in"/>
        <c:minorTickMark val="none"/>
        <c:tickLblPos val="nextTo"/>
        <c:crossAx val="708883088"/>
        <c:crosses val="autoZero"/>
        <c:crossBetween val="between"/>
        <c:majorUnit val="0.2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87401368165861715"/>
          <c:y val="0.22383673294755646"/>
          <c:w val="0.11444419653070337"/>
          <c:h val="0.158421452332310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>
        <a:lumMod val="95000"/>
      </a:sysClr>
    </a:solidFill>
    <a:ln>
      <a:noFill/>
    </a:ln>
    <a:effectLst/>
  </c:spPr>
  <c:txPr>
    <a:bodyPr/>
    <a:lstStyle/>
    <a:p>
      <a:pPr>
        <a:defRPr sz="1400">
          <a:solidFill>
            <a:schemeClr val="bg1"/>
          </a:solidFill>
          <a:latin typeface="Gill Sans MT" panose="020B05020201040202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17D7E1-4071-4196-8E43-0E39CF87B49B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</dgm:pt>
    <dgm:pt modelId="{D6A9136A-2473-425C-8E85-556F77C837FD}">
      <dgm:prSet phldrT="[Text]" custT="1"/>
      <dgm:spPr>
        <a:xfrm>
          <a:off x="677315" y="2211217"/>
          <a:ext cx="1671933" cy="1465547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US" sz="1600" dirty="0">
              <a:solidFill>
                <a:schemeClr val="bg1"/>
              </a:solidFill>
              <a:latin typeface="Gill Sans MT" panose="020B0502020104020203"/>
              <a:ea typeface="+mn-ea"/>
              <a:cs typeface="+mn-cs"/>
            </a:rPr>
            <a:t>09/10 – 06/11</a:t>
          </a:r>
        </a:p>
        <a:p>
          <a:pPr>
            <a:buNone/>
          </a:pPr>
          <a:r>
            <a:rPr lang="en-US" sz="1600" dirty="0">
              <a:solidFill>
                <a:schemeClr val="bg1"/>
              </a:solidFill>
              <a:latin typeface="Gill Sans MT" panose="020B0502020104020203"/>
              <a:ea typeface="+mn-ea"/>
              <a:cs typeface="+mn-cs"/>
            </a:rPr>
            <a:t>Logistical preparations</a:t>
          </a:r>
        </a:p>
      </dgm:t>
    </dgm:pt>
    <dgm:pt modelId="{DB2EA79C-957C-431E-B236-98B91DF8C574}" type="parTrans" cxnId="{6CA84A6E-E945-4F9B-8070-4D67F721686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4357B60-BEB3-434A-B26B-0CA5D03105A0}" type="sibTrans" cxnId="{6CA84A6E-E945-4F9B-8070-4D67F721686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8317349-0EE3-4BD1-B546-B4DAEEF3CA9B}">
      <dgm:prSet phldrT="[Text]" custT="1"/>
      <dgm:spPr>
        <a:xfrm>
          <a:off x="2724088" y="1704741"/>
          <a:ext cx="1671933" cy="1465547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US" sz="1600" dirty="0">
              <a:solidFill>
                <a:schemeClr val="bg1"/>
              </a:solidFill>
              <a:latin typeface="Gill Sans MT" panose="020B0502020104020203"/>
              <a:ea typeface="+mn-ea"/>
              <a:cs typeface="+mn-cs"/>
            </a:rPr>
            <a:t>07/11</a:t>
          </a:r>
        </a:p>
        <a:p>
          <a:pPr>
            <a:buNone/>
          </a:pPr>
          <a:r>
            <a:rPr lang="en-US" sz="1600" dirty="0">
              <a:solidFill>
                <a:schemeClr val="bg1"/>
              </a:solidFill>
              <a:latin typeface="Gill Sans MT" panose="020B0502020104020203"/>
              <a:ea typeface="+mn-ea"/>
              <a:cs typeface="+mn-cs"/>
            </a:rPr>
            <a:t>Nationwide sensitization &amp; training of key stakeholders</a:t>
          </a:r>
        </a:p>
      </dgm:t>
    </dgm:pt>
    <dgm:pt modelId="{40BFD53A-1420-4602-A257-E80B09D107B7}" type="parTrans" cxnId="{26558C41-1B5F-4BE4-B3FB-42FFCDFC7B3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16A11EB-5AF6-45AB-A9DD-3D013C44AA04}" type="sibTrans" cxnId="{26558C41-1B5F-4BE4-B3FB-42FFCDFC7B3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F268DDB-00F0-4909-ADC3-AAFDA41755BB}">
      <dgm:prSet phldrT="[Text]" custT="1"/>
      <dgm:spPr>
        <a:xfrm>
          <a:off x="4770862" y="1198265"/>
          <a:ext cx="1671933" cy="1465547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US" sz="1600" dirty="0">
              <a:solidFill>
                <a:schemeClr val="bg1"/>
              </a:solidFill>
              <a:latin typeface="Gill Sans MT" panose="020B0502020104020203"/>
              <a:ea typeface="+mn-ea"/>
              <a:cs typeface="+mn-cs"/>
            </a:rPr>
            <a:t>07/11 – 12/11</a:t>
          </a:r>
        </a:p>
        <a:p>
          <a:pPr>
            <a:buNone/>
          </a:pPr>
          <a:r>
            <a:rPr lang="en-US" sz="1600" dirty="0">
              <a:solidFill>
                <a:schemeClr val="bg1"/>
              </a:solidFill>
              <a:latin typeface="Gill Sans MT" panose="020B0502020104020203"/>
              <a:ea typeface="+mn-ea"/>
              <a:cs typeface="+mn-cs"/>
            </a:rPr>
            <a:t>Regional training of all facilities</a:t>
          </a:r>
        </a:p>
      </dgm:t>
    </dgm:pt>
    <dgm:pt modelId="{DD4D74FC-FC15-4A44-9137-E9B7C114A81C}" type="parTrans" cxnId="{05D052B2-3342-4501-BF6B-4185781D4CF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585549F-DB43-4BF0-B910-6D3E59CE04F3}" type="sibTrans" cxnId="{05D052B2-3342-4501-BF6B-4185781D4CF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A577424-05D1-43E1-9C11-E6C3DC504ADA}">
      <dgm:prSet phldrT="[Text]" custT="1"/>
      <dgm:spPr>
        <a:xfrm>
          <a:off x="6817635" y="691788"/>
          <a:ext cx="1671933" cy="1465547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US" sz="1600" dirty="0">
              <a:solidFill>
                <a:schemeClr val="bg1"/>
              </a:solidFill>
              <a:latin typeface="Gill Sans MT" panose="020B0502020104020203"/>
              <a:ea typeface="+mn-ea"/>
              <a:cs typeface="+mn-cs"/>
            </a:rPr>
            <a:t>01/12</a:t>
          </a:r>
        </a:p>
        <a:p>
          <a:pPr>
            <a:buNone/>
          </a:pPr>
          <a:r>
            <a:rPr lang="en-US" sz="1600" dirty="0">
              <a:solidFill>
                <a:schemeClr val="bg1"/>
              </a:solidFill>
              <a:latin typeface="Gill Sans MT" panose="020B0502020104020203"/>
              <a:ea typeface="+mn-ea"/>
              <a:cs typeface="+mn-cs"/>
            </a:rPr>
            <a:t>DTS HIV PT piloted in 67 testing sites</a:t>
          </a:r>
        </a:p>
      </dgm:t>
    </dgm:pt>
    <dgm:pt modelId="{8E91AEA7-D9FB-4317-A87D-AFE218C1501F}" type="parTrans" cxnId="{CD2EBAFD-7380-4DB2-B8AC-0AE0D0FADC5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BB78066-3CB1-4AC5-B7B0-28F24C34E22D}" type="sibTrans" cxnId="{CD2EBAFD-7380-4DB2-B8AC-0AE0D0FADC5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F74E708-D885-4CC1-BF63-25B02CEC784C}">
      <dgm:prSet phldrT="[Text]" custT="1"/>
      <dgm:spPr>
        <a:xfrm>
          <a:off x="8864409" y="185312"/>
          <a:ext cx="1671933" cy="1465547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US" sz="1600" dirty="0">
              <a:solidFill>
                <a:schemeClr val="bg1"/>
              </a:solidFill>
              <a:latin typeface="Gill Sans MT" panose="020B0502020104020203"/>
              <a:ea typeface="+mn-ea"/>
              <a:cs typeface="+mn-cs"/>
            </a:rPr>
            <a:t>2013</a:t>
          </a:r>
        </a:p>
        <a:p>
          <a:pPr>
            <a:buNone/>
          </a:pPr>
          <a:r>
            <a:rPr lang="en-US" sz="1600" dirty="0">
              <a:solidFill>
                <a:schemeClr val="bg1"/>
              </a:solidFill>
              <a:latin typeface="Gill Sans MT" panose="020B0502020104020203"/>
              <a:ea typeface="+mn-ea"/>
              <a:cs typeface="+mn-cs"/>
            </a:rPr>
            <a:t>Phased scale up from 45 sites to +300 testing sites </a:t>
          </a:r>
        </a:p>
      </dgm:t>
    </dgm:pt>
    <dgm:pt modelId="{6AA70A7E-7A97-403E-8050-C4783A249E55}" type="parTrans" cxnId="{E5A6682A-B748-45C7-9666-CBE5EE18D6E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6DD0046-9A46-49F7-987C-A9BEE6A5DC6F}" type="sibTrans" cxnId="{E5A6682A-B748-45C7-9666-CBE5EE18D6E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99563B2-79AB-49E8-AE24-FCF44F521CE7}">
      <dgm:prSet phldrT="[Text]" custT="1"/>
      <dgm:spPr>
        <a:xfrm>
          <a:off x="8864409" y="185312"/>
          <a:ext cx="1671933" cy="1465547"/>
        </a:xfrm>
      </dgm:spPr>
      <dgm:t>
        <a:bodyPr/>
        <a:lstStyle/>
        <a:p>
          <a:pPr>
            <a:buNone/>
          </a:pPr>
          <a:r>
            <a:rPr lang="en-US" sz="1600" dirty="0">
              <a:solidFill>
                <a:schemeClr val="bg1"/>
              </a:solidFill>
              <a:latin typeface="Gill Sans MT" panose="020B0502020104020203"/>
              <a:ea typeface="+mn-ea"/>
              <a:cs typeface="+mn-cs"/>
            </a:rPr>
            <a:t>2025 </a:t>
          </a:r>
        </a:p>
        <a:p>
          <a:pPr>
            <a:buNone/>
          </a:pPr>
          <a:r>
            <a:rPr lang="en-US" sz="1600" dirty="0">
              <a:solidFill>
                <a:schemeClr val="bg1"/>
              </a:solidFill>
              <a:latin typeface="Gill Sans MT" panose="020B0502020104020203"/>
              <a:ea typeface="+mn-ea"/>
              <a:cs typeface="+mn-cs"/>
            </a:rPr>
            <a:t>* Nationwide roll out of </a:t>
          </a:r>
          <a:r>
            <a:rPr lang="en-US" sz="1600" dirty="0" err="1">
              <a:solidFill>
                <a:schemeClr val="bg1"/>
              </a:solidFill>
              <a:latin typeface="Gill Sans MT" panose="020B0502020104020203"/>
              <a:ea typeface="+mn-ea"/>
              <a:cs typeface="+mn-cs"/>
            </a:rPr>
            <a:t>ePT</a:t>
          </a:r>
          <a:endParaRPr lang="en-US" sz="1600" dirty="0">
            <a:solidFill>
              <a:schemeClr val="bg1"/>
            </a:solidFill>
            <a:latin typeface="Gill Sans MT" panose="020B0502020104020203"/>
            <a:ea typeface="+mn-ea"/>
            <a:cs typeface="+mn-cs"/>
          </a:endParaRPr>
        </a:p>
        <a:p>
          <a:pPr>
            <a:buNone/>
          </a:pPr>
          <a:r>
            <a:rPr lang="en-US" sz="1600" dirty="0">
              <a:solidFill>
                <a:schemeClr val="bg1"/>
              </a:solidFill>
              <a:latin typeface="Gill Sans MT" panose="020B0502020104020203"/>
              <a:ea typeface="+mn-ea"/>
              <a:cs typeface="+mn-cs"/>
            </a:rPr>
            <a:t>* Plans for automating PT panel production</a:t>
          </a:r>
        </a:p>
      </dgm:t>
    </dgm:pt>
    <dgm:pt modelId="{0E9643F4-8D21-4CC6-80E8-F0EE35AA8DF4}" type="parTrans" cxnId="{8CBD9072-809C-410B-BE00-5CD94F0F9EA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60A847E-5546-441B-8342-5948326F1E2E}" type="sibTrans" cxnId="{8CBD9072-809C-410B-BE00-5CD94F0F9EA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FFC787E-F65A-4579-A57B-2518B9514961}">
      <dgm:prSet phldrT="[Text]" custT="1"/>
      <dgm:spPr>
        <a:xfrm>
          <a:off x="8864409" y="185312"/>
          <a:ext cx="1671933" cy="1465547"/>
        </a:xfrm>
      </dgm:spPr>
      <dgm:t>
        <a:bodyPr/>
        <a:lstStyle/>
        <a:p>
          <a:pPr>
            <a:buNone/>
          </a:pPr>
          <a:r>
            <a:rPr lang="en-US" sz="1600" dirty="0">
              <a:solidFill>
                <a:schemeClr val="bg1"/>
              </a:solidFill>
              <a:latin typeface="Gill Sans MT" panose="020B0502020104020203"/>
              <a:ea typeface="+mn-ea"/>
              <a:cs typeface="+mn-cs"/>
            </a:rPr>
            <a:t>2022-2024</a:t>
          </a:r>
        </a:p>
        <a:p>
          <a:pPr>
            <a:buNone/>
          </a:pPr>
          <a:r>
            <a:rPr lang="en-US" sz="1600" dirty="0">
              <a:solidFill>
                <a:schemeClr val="bg1"/>
              </a:solidFill>
              <a:latin typeface="Gill Sans MT" panose="020B0502020104020203"/>
              <a:ea typeface="+mn-ea"/>
              <a:cs typeface="+mn-cs"/>
            </a:rPr>
            <a:t>* Expansion of DTS PT to Hepatitis B &amp; Syphilis</a:t>
          </a:r>
        </a:p>
        <a:p>
          <a:pPr>
            <a:buNone/>
          </a:pPr>
          <a:r>
            <a:rPr lang="en-US" sz="1600" dirty="0">
              <a:solidFill>
                <a:schemeClr val="bg1"/>
              </a:solidFill>
              <a:latin typeface="Gill Sans MT" panose="020B0502020104020203"/>
              <a:ea typeface="+mn-ea"/>
              <a:cs typeface="+mn-cs"/>
            </a:rPr>
            <a:t>* Customization and pilot of </a:t>
          </a:r>
          <a:r>
            <a:rPr lang="en-US" sz="1600" dirty="0" err="1">
              <a:solidFill>
                <a:schemeClr val="bg1"/>
              </a:solidFill>
              <a:latin typeface="Gill Sans MT" panose="020B0502020104020203"/>
              <a:ea typeface="+mn-ea"/>
              <a:cs typeface="+mn-cs"/>
            </a:rPr>
            <a:t>ePT</a:t>
          </a:r>
          <a:r>
            <a:rPr lang="en-US" sz="1600" dirty="0">
              <a:solidFill>
                <a:schemeClr val="bg1"/>
              </a:solidFill>
              <a:latin typeface="Gill Sans MT" panose="020B0502020104020203"/>
              <a:ea typeface="+mn-ea"/>
              <a:cs typeface="+mn-cs"/>
            </a:rPr>
            <a:t> for PT data management</a:t>
          </a:r>
        </a:p>
      </dgm:t>
    </dgm:pt>
    <dgm:pt modelId="{1C925F41-93CF-40BC-B2C0-E15B489B82A5}" type="parTrans" cxnId="{44631C38-D3C0-4BC4-A3E1-B9D288556C87}">
      <dgm:prSet/>
      <dgm:spPr/>
      <dgm:t>
        <a:bodyPr/>
        <a:lstStyle/>
        <a:p>
          <a:endParaRPr lang="en-US"/>
        </a:p>
      </dgm:t>
    </dgm:pt>
    <dgm:pt modelId="{7BE3BD3C-C8E0-4C26-9EC8-2EF84166601E}" type="sibTrans" cxnId="{44631C38-D3C0-4BC4-A3E1-B9D288556C87}">
      <dgm:prSet/>
      <dgm:spPr/>
      <dgm:t>
        <a:bodyPr/>
        <a:lstStyle/>
        <a:p>
          <a:endParaRPr lang="en-US"/>
        </a:p>
      </dgm:t>
    </dgm:pt>
    <dgm:pt modelId="{0674A459-AE88-471C-9A1B-6ADCA149EAB1}" type="pres">
      <dgm:prSet presAssocID="{4717D7E1-4071-4196-8E43-0E39CF87B49B}" presName="rootnode" presStyleCnt="0">
        <dgm:presLayoutVars>
          <dgm:chMax/>
          <dgm:chPref/>
          <dgm:dir/>
          <dgm:animLvl val="lvl"/>
        </dgm:presLayoutVars>
      </dgm:prSet>
      <dgm:spPr/>
    </dgm:pt>
    <dgm:pt modelId="{FED2C1C9-17AD-4934-840F-7B683488E040}" type="pres">
      <dgm:prSet presAssocID="{D6A9136A-2473-425C-8E85-556F77C837FD}" presName="composite" presStyleCnt="0"/>
      <dgm:spPr/>
    </dgm:pt>
    <dgm:pt modelId="{4F345A25-92CA-4811-B86A-4915B1B5424B}" type="pres">
      <dgm:prSet presAssocID="{D6A9136A-2473-425C-8E85-556F77C837FD}" presName="LShape" presStyleLbl="alignNode1" presStyleIdx="0" presStyleCnt="13"/>
      <dgm:spPr>
        <a:xfrm rot="5400000">
          <a:off x="863095" y="1657888"/>
          <a:ext cx="1112954" cy="1851931"/>
        </a:xfrm>
        <a:prstGeom prst="corner">
          <a:avLst>
            <a:gd name="adj1" fmla="val 16120"/>
            <a:gd name="adj2" fmla="val 16110"/>
          </a:avLst>
        </a:prstGeom>
      </dgm:spPr>
    </dgm:pt>
    <dgm:pt modelId="{47DF8BF3-F316-42E4-9327-324CC4A63CF8}" type="pres">
      <dgm:prSet presAssocID="{D6A9136A-2473-425C-8E85-556F77C837FD}" presName="ParentText" presStyleLbl="revTx" presStyleIdx="0" presStyleCnt="7">
        <dgm:presLayoutVars>
          <dgm:chMax val="0"/>
          <dgm:chPref val="0"/>
          <dgm:bulletEnabled val="1"/>
        </dgm:presLayoutVars>
      </dgm:prSet>
      <dgm:spPr/>
    </dgm:pt>
    <dgm:pt modelId="{85DB65A9-B67E-4D38-B31D-1A324BAF1177}" type="pres">
      <dgm:prSet presAssocID="{D6A9136A-2473-425C-8E85-556F77C837FD}" presName="Triangle" presStyleLbl="alignNode1" presStyleIdx="1" presStyleCnt="13"/>
      <dgm:spPr>
        <a:xfrm>
          <a:off x="2033789" y="1521547"/>
          <a:ext cx="315459" cy="315459"/>
        </a:xfrm>
        <a:prstGeom prst="triangle">
          <a:avLst>
            <a:gd name="adj" fmla="val 100000"/>
          </a:avLst>
        </a:prstGeom>
      </dgm:spPr>
    </dgm:pt>
    <dgm:pt modelId="{2FEC85F1-6615-419A-8D7E-5166980D5CCB}" type="pres">
      <dgm:prSet presAssocID="{A4357B60-BEB3-434A-B26B-0CA5D03105A0}" presName="sibTrans" presStyleCnt="0"/>
      <dgm:spPr/>
    </dgm:pt>
    <dgm:pt modelId="{87341F6D-0DE0-4841-8D18-BD347834FAB8}" type="pres">
      <dgm:prSet presAssocID="{A4357B60-BEB3-434A-B26B-0CA5D03105A0}" presName="space" presStyleCnt="0"/>
      <dgm:spPr/>
    </dgm:pt>
    <dgm:pt modelId="{37718CF5-0792-4760-BECC-DAB5E4750287}" type="pres">
      <dgm:prSet presAssocID="{78317349-0EE3-4BD1-B546-B4DAEEF3CA9B}" presName="composite" presStyleCnt="0"/>
      <dgm:spPr/>
    </dgm:pt>
    <dgm:pt modelId="{DA7724BF-B80D-469A-BFAB-6BE1C0BF5F93}" type="pres">
      <dgm:prSet presAssocID="{78317349-0EE3-4BD1-B546-B4DAEEF3CA9B}" presName="LShape" presStyleLbl="alignNode1" presStyleIdx="2" presStyleCnt="13"/>
      <dgm:spPr>
        <a:xfrm rot="5400000">
          <a:off x="2909868" y="1151412"/>
          <a:ext cx="1112954" cy="1851931"/>
        </a:xfrm>
        <a:prstGeom prst="corner">
          <a:avLst>
            <a:gd name="adj1" fmla="val 16120"/>
            <a:gd name="adj2" fmla="val 16110"/>
          </a:avLst>
        </a:prstGeom>
      </dgm:spPr>
    </dgm:pt>
    <dgm:pt modelId="{C9985CBC-DDFD-46C1-A1D2-AEA0301E8AE1}" type="pres">
      <dgm:prSet presAssocID="{78317349-0EE3-4BD1-B546-B4DAEEF3CA9B}" presName="ParentText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C4E3EA86-8DE0-4EC0-9C1F-DCFC3F1CF5FA}" type="pres">
      <dgm:prSet presAssocID="{78317349-0EE3-4BD1-B546-B4DAEEF3CA9B}" presName="Triangle" presStyleLbl="alignNode1" presStyleIdx="3" presStyleCnt="13"/>
      <dgm:spPr>
        <a:xfrm>
          <a:off x="4080563" y="1015071"/>
          <a:ext cx="315459" cy="315459"/>
        </a:xfrm>
        <a:prstGeom prst="triangle">
          <a:avLst>
            <a:gd name="adj" fmla="val 100000"/>
          </a:avLst>
        </a:prstGeom>
      </dgm:spPr>
    </dgm:pt>
    <dgm:pt modelId="{93EC0D00-0DAB-481D-AF63-4FB55E20C8EB}" type="pres">
      <dgm:prSet presAssocID="{A16A11EB-5AF6-45AB-A9DD-3D013C44AA04}" presName="sibTrans" presStyleCnt="0"/>
      <dgm:spPr/>
    </dgm:pt>
    <dgm:pt modelId="{5818BE70-9F67-4926-9011-0B4873286926}" type="pres">
      <dgm:prSet presAssocID="{A16A11EB-5AF6-45AB-A9DD-3D013C44AA04}" presName="space" presStyleCnt="0"/>
      <dgm:spPr/>
    </dgm:pt>
    <dgm:pt modelId="{C871CFE9-492B-410D-A04B-AB721A7C5750}" type="pres">
      <dgm:prSet presAssocID="{CF268DDB-00F0-4909-ADC3-AAFDA41755BB}" presName="composite" presStyleCnt="0"/>
      <dgm:spPr/>
    </dgm:pt>
    <dgm:pt modelId="{54893097-8373-4DCE-B319-270E5403996A}" type="pres">
      <dgm:prSet presAssocID="{CF268DDB-00F0-4909-ADC3-AAFDA41755BB}" presName="LShape" presStyleLbl="alignNode1" presStyleIdx="4" presStyleCnt="13"/>
      <dgm:spPr>
        <a:xfrm rot="5400000">
          <a:off x="4956642" y="644936"/>
          <a:ext cx="1112954" cy="1851931"/>
        </a:xfrm>
        <a:prstGeom prst="corner">
          <a:avLst>
            <a:gd name="adj1" fmla="val 16120"/>
            <a:gd name="adj2" fmla="val 16110"/>
          </a:avLst>
        </a:prstGeom>
      </dgm:spPr>
    </dgm:pt>
    <dgm:pt modelId="{A47D491E-3541-4292-8D7D-3BBACFA8CCE1}" type="pres">
      <dgm:prSet presAssocID="{CF268DDB-00F0-4909-ADC3-AAFDA41755BB}" presName="ParentText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EF730D27-75A9-4BCE-B16F-D5EDBD2357C4}" type="pres">
      <dgm:prSet presAssocID="{CF268DDB-00F0-4909-ADC3-AAFDA41755BB}" presName="Triangle" presStyleLbl="alignNode1" presStyleIdx="5" presStyleCnt="13"/>
      <dgm:spPr>
        <a:xfrm>
          <a:off x="6127336" y="508595"/>
          <a:ext cx="315459" cy="315459"/>
        </a:xfrm>
        <a:prstGeom prst="triangle">
          <a:avLst>
            <a:gd name="adj" fmla="val 100000"/>
          </a:avLst>
        </a:prstGeom>
      </dgm:spPr>
    </dgm:pt>
    <dgm:pt modelId="{46F35EDB-3733-4F19-BBA2-FB9B86B2878D}" type="pres">
      <dgm:prSet presAssocID="{A585549F-DB43-4BF0-B910-6D3E59CE04F3}" presName="sibTrans" presStyleCnt="0"/>
      <dgm:spPr/>
    </dgm:pt>
    <dgm:pt modelId="{B5003D9A-049D-4FB5-A619-2E8E941B7EF9}" type="pres">
      <dgm:prSet presAssocID="{A585549F-DB43-4BF0-B910-6D3E59CE04F3}" presName="space" presStyleCnt="0"/>
      <dgm:spPr/>
    </dgm:pt>
    <dgm:pt modelId="{A8835900-66FD-419D-9CCD-F95B6F3CCCF1}" type="pres">
      <dgm:prSet presAssocID="{1A577424-05D1-43E1-9C11-E6C3DC504ADA}" presName="composite" presStyleCnt="0"/>
      <dgm:spPr/>
    </dgm:pt>
    <dgm:pt modelId="{D80495A9-FFDD-48AC-B3EE-D49BF8EE17B2}" type="pres">
      <dgm:prSet presAssocID="{1A577424-05D1-43E1-9C11-E6C3DC504ADA}" presName="LShape" presStyleLbl="alignNode1" presStyleIdx="6" presStyleCnt="13"/>
      <dgm:spPr>
        <a:xfrm rot="5400000">
          <a:off x="7003415" y="138460"/>
          <a:ext cx="1112954" cy="1851931"/>
        </a:xfrm>
        <a:prstGeom prst="corner">
          <a:avLst>
            <a:gd name="adj1" fmla="val 16120"/>
            <a:gd name="adj2" fmla="val 16110"/>
          </a:avLst>
        </a:prstGeom>
      </dgm:spPr>
    </dgm:pt>
    <dgm:pt modelId="{E196D6F1-8BF0-4C38-A8EE-2BDE64344B04}" type="pres">
      <dgm:prSet presAssocID="{1A577424-05D1-43E1-9C11-E6C3DC504ADA}" presName="ParentText" presStyleLbl="revTx" presStyleIdx="3" presStyleCnt="7">
        <dgm:presLayoutVars>
          <dgm:chMax val="0"/>
          <dgm:chPref val="0"/>
          <dgm:bulletEnabled val="1"/>
        </dgm:presLayoutVars>
      </dgm:prSet>
      <dgm:spPr/>
    </dgm:pt>
    <dgm:pt modelId="{CFC308B9-D354-41A0-A938-FA93DFBCA02F}" type="pres">
      <dgm:prSet presAssocID="{1A577424-05D1-43E1-9C11-E6C3DC504ADA}" presName="Triangle" presStyleLbl="alignNode1" presStyleIdx="7" presStyleCnt="13"/>
      <dgm:spPr>
        <a:xfrm>
          <a:off x="8174110" y="2119"/>
          <a:ext cx="315459" cy="315459"/>
        </a:xfrm>
        <a:prstGeom prst="triangle">
          <a:avLst>
            <a:gd name="adj" fmla="val 100000"/>
          </a:avLst>
        </a:prstGeom>
      </dgm:spPr>
    </dgm:pt>
    <dgm:pt modelId="{0D02DECF-0F8D-45DD-A250-66AEB256414F}" type="pres">
      <dgm:prSet presAssocID="{7BB78066-3CB1-4AC5-B7B0-28F24C34E22D}" presName="sibTrans" presStyleCnt="0"/>
      <dgm:spPr/>
    </dgm:pt>
    <dgm:pt modelId="{63040C50-024A-4BC7-9CD3-654D36A54AD3}" type="pres">
      <dgm:prSet presAssocID="{7BB78066-3CB1-4AC5-B7B0-28F24C34E22D}" presName="space" presStyleCnt="0"/>
      <dgm:spPr/>
    </dgm:pt>
    <dgm:pt modelId="{D3CBD4C5-12E0-4561-8E74-0EE472F898FD}" type="pres">
      <dgm:prSet presAssocID="{DF74E708-D885-4CC1-BF63-25B02CEC784C}" presName="composite" presStyleCnt="0"/>
      <dgm:spPr/>
    </dgm:pt>
    <dgm:pt modelId="{9AB72827-9A40-4773-B4F1-957AC807D46E}" type="pres">
      <dgm:prSet presAssocID="{DF74E708-D885-4CC1-BF63-25B02CEC784C}" presName="LShape" presStyleLbl="alignNode1" presStyleIdx="8" presStyleCnt="13"/>
      <dgm:spPr>
        <a:xfrm rot="5400000">
          <a:off x="9050189" y="-368015"/>
          <a:ext cx="1112954" cy="1851931"/>
        </a:xfrm>
        <a:prstGeom prst="corner">
          <a:avLst>
            <a:gd name="adj1" fmla="val 16120"/>
            <a:gd name="adj2" fmla="val 16110"/>
          </a:avLst>
        </a:prstGeom>
      </dgm:spPr>
    </dgm:pt>
    <dgm:pt modelId="{65BA8259-7078-4A5B-927D-C1225DDFA802}" type="pres">
      <dgm:prSet presAssocID="{DF74E708-D885-4CC1-BF63-25B02CEC784C}" presName="ParentText" presStyleLbl="revTx" presStyleIdx="4" presStyleCnt="7">
        <dgm:presLayoutVars>
          <dgm:chMax val="0"/>
          <dgm:chPref val="0"/>
          <dgm:bulletEnabled val="1"/>
        </dgm:presLayoutVars>
      </dgm:prSet>
      <dgm:spPr/>
    </dgm:pt>
    <dgm:pt modelId="{DDBA8E30-1AB8-4451-B22D-4B1E8898895A}" type="pres">
      <dgm:prSet presAssocID="{DF74E708-D885-4CC1-BF63-25B02CEC784C}" presName="Triangle" presStyleLbl="alignNode1" presStyleIdx="9" presStyleCnt="13"/>
      <dgm:spPr/>
    </dgm:pt>
    <dgm:pt modelId="{2C019FD0-6CB3-4869-8C00-8323CC7468A9}" type="pres">
      <dgm:prSet presAssocID="{86DD0046-9A46-49F7-987C-A9BEE6A5DC6F}" presName="sibTrans" presStyleCnt="0"/>
      <dgm:spPr/>
    </dgm:pt>
    <dgm:pt modelId="{08FC53D2-8A3D-4825-95A7-D6E647B26F41}" type="pres">
      <dgm:prSet presAssocID="{86DD0046-9A46-49F7-987C-A9BEE6A5DC6F}" presName="space" presStyleCnt="0"/>
      <dgm:spPr/>
    </dgm:pt>
    <dgm:pt modelId="{4D5FEF38-5FEC-45A1-A7DD-3D18BB08287A}" type="pres">
      <dgm:prSet presAssocID="{DFFC787E-F65A-4579-A57B-2518B9514961}" presName="composite" presStyleCnt="0"/>
      <dgm:spPr/>
    </dgm:pt>
    <dgm:pt modelId="{45DCA46E-B10F-484B-BE4C-143D7BC2F37D}" type="pres">
      <dgm:prSet presAssocID="{DFFC787E-F65A-4579-A57B-2518B9514961}" presName="LShape" presStyleLbl="alignNode1" presStyleIdx="10" presStyleCnt="13"/>
      <dgm:spPr/>
    </dgm:pt>
    <dgm:pt modelId="{39923869-3B62-4B2F-A290-9CA3FD058CB1}" type="pres">
      <dgm:prSet presAssocID="{DFFC787E-F65A-4579-A57B-2518B9514961}" presName="ParentText" presStyleLbl="revTx" presStyleIdx="5" presStyleCnt="7" custScaleX="117488" custLinFactNeighborX="6456">
        <dgm:presLayoutVars>
          <dgm:chMax val="0"/>
          <dgm:chPref val="0"/>
          <dgm:bulletEnabled val="1"/>
        </dgm:presLayoutVars>
      </dgm:prSet>
      <dgm:spPr/>
    </dgm:pt>
    <dgm:pt modelId="{F653AB2A-6587-461C-B418-07EEDB41F865}" type="pres">
      <dgm:prSet presAssocID="{DFFC787E-F65A-4579-A57B-2518B9514961}" presName="Triangle" presStyleLbl="alignNode1" presStyleIdx="11" presStyleCnt="13"/>
      <dgm:spPr>
        <a:solidFill>
          <a:schemeClr val="tx1">
            <a:lumMod val="65000"/>
          </a:schemeClr>
        </a:solidFill>
        <a:ln>
          <a:noFill/>
        </a:ln>
      </dgm:spPr>
    </dgm:pt>
    <dgm:pt modelId="{F90370AA-5156-4C71-8E17-53C61208CAD7}" type="pres">
      <dgm:prSet presAssocID="{7BE3BD3C-C8E0-4C26-9EC8-2EF84166601E}" presName="sibTrans" presStyleCnt="0"/>
      <dgm:spPr/>
    </dgm:pt>
    <dgm:pt modelId="{90C041B4-7C56-46A1-8DBD-5C129D696CFB}" type="pres">
      <dgm:prSet presAssocID="{7BE3BD3C-C8E0-4C26-9EC8-2EF84166601E}" presName="space" presStyleCnt="0"/>
      <dgm:spPr/>
    </dgm:pt>
    <dgm:pt modelId="{55578ED7-A696-4BD8-B087-633F6BF75EAA}" type="pres">
      <dgm:prSet presAssocID="{D99563B2-79AB-49E8-AE24-FCF44F521CE7}" presName="composite" presStyleCnt="0"/>
      <dgm:spPr/>
    </dgm:pt>
    <dgm:pt modelId="{E3258E96-B5AD-40D6-AA4C-961C269CA4AF}" type="pres">
      <dgm:prSet presAssocID="{D99563B2-79AB-49E8-AE24-FCF44F521CE7}" presName="LShape" presStyleLbl="alignNode1" presStyleIdx="12" presStyleCnt="13"/>
      <dgm:spPr>
        <a:solidFill>
          <a:schemeClr val="tx1">
            <a:lumMod val="85000"/>
          </a:schemeClr>
        </a:solidFill>
        <a:ln>
          <a:noFill/>
        </a:ln>
      </dgm:spPr>
    </dgm:pt>
    <dgm:pt modelId="{FD579869-3167-4729-BA63-378CD5029B21}" type="pres">
      <dgm:prSet presAssocID="{D99563B2-79AB-49E8-AE24-FCF44F521CE7}" presName="ParentText" presStyleLbl="revTx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E5A6682A-B748-45C7-9666-CBE5EE18D6E7}" srcId="{4717D7E1-4071-4196-8E43-0E39CF87B49B}" destId="{DF74E708-D885-4CC1-BF63-25B02CEC784C}" srcOrd="4" destOrd="0" parTransId="{6AA70A7E-7A97-403E-8050-C4783A249E55}" sibTransId="{86DD0046-9A46-49F7-987C-A9BEE6A5DC6F}"/>
    <dgm:cxn modelId="{44631C38-D3C0-4BC4-A3E1-B9D288556C87}" srcId="{4717D7E1-4071-4196-8E43-0E39CF87B49B}" destId="{DFFC787E-F65A-4579-A57B-2518B9514961}" srcOrd="5" destOrd="0" parTransId="{1C925F41-93CF-40BC-B2C0-E15B489B82A5}" sibTransId="{7BE3BD3C-C8E0-4C26-9EC8-2EF84166601E}"/>
    <dgm:cxn modelId="{26558C41-1B5F-4BE4-B3FB-42FFCDFC7B37}" srcId="{4717D7E1-4071-4196-8E43-0E39CF87B49B}" destId="{78317349-0EE3-4BD1-B546-B4DAEEF3CA9B}" srcOrd="1" destOrd="0" parTransId="{40BFD53A-1420-4602-A257-E80B09D107B7}" sibTransId="{A16A11EB-5AF6-45AB-A9DD-3D013C44AA04}"/>
    <dgm:cxn modelId="{6CA84A6E-E945-4F9B-8070-4D67F721686C}" srcId="{4717D7E1-4071-4196-8E43-0E39CF87B49B}" destId="{D6A9136A-2473-425C-8E85-556F77C837FD}" srcOrd="0" destOrd="0" parTransId="{DB2EA79C-957C-431E-B236-98B91DF8C574}" sibTransId="{A4357B60-BEB3-434A-B26B-0CA5D03105A0}"/>
    <dgm:cxn modelId="{05BF4872-156D-47A6-8840-5D428F44B6F4}" type="presOf" srcId="{78317349-0EE3-4BD1-B546-B4DAEEF3CA9B}" destId="{C9985CBC-DDFD-46C1-A1D2-AEA0301E8AE1}" srcOrd="0" destOrd="0" presId="urn:microsoft.com/office/officeart/2009/3/layout/StepUpProcess"/>
    <dgm:cxn modelId="{8CBD9072-809C-410B-BE00-5CD94F0F9EA9}" srcId="{4717D7E1-4071-4196-8E43-0E39CF87B49B}" destId="{D99563B2-79AB-49E8-AE24-FCF44F521CE7}" srcOrd="6" destOrd="0" parTransId="{0E9643F4-8D21-4CC6-80E8-F0EE35AA8DF4}" sibTransId="{860A847E-5546-441B-8342-5948326F1E2E}"/>
    <dgm:cxn modelId="{04A4315A-31DA-482F-A5E2-6C6971FF57CC}" type="presOf" srcId="{DFFC787E-F65A-4579-A57B-2518B9514961}" destId="{39923869-3B62-4B2F-A290-9CA3FD058CB1}" srcOrd="0" destOrd="0" presId="urn:microsoft.com/office/officeart/2009/3/layout/StepUpProcess"/>
    <dgm:cxn modelId="{9DEC9297-E595-4DB7-B935-EB347A415F88}" type="presOf" srcId="{D6A9136A-2473-425C-8E85-556F77C837FD}" destId="{47DF8BF3-F316-42E4-9327-324CC4A63CF8}" srcOrd="0" destOrd="0" presId="urn:microsoft.com/office/officeart/2009/3/layout/StepUpProcess"/>
    <dgm:cxn modelId="{A8F1E3AC-5354-43E1-891C-6A11D0AB8057}" type="presOf" srcId="{CF268DDB-00F0-4909-ADC3-AAFDA41755BB}" destId="{A47D491E-3541-4292-8D7D-3BBACFA8CCE1}" srcOrd="0" destOrd="0" presId="urn:microsoft.com/office/officeart/2009/3/layout/StepUpProcess"/>
    <dgm:cxn modelId="{05D052B2-3342-4501-BF6B-4185781D4CFE}" srcId="{4717D7E1-4071-4196-8E43-0E39CF87B49B}" destId="{CF268DDB-00F0-4909-ADC3-AAFDA41755BB}" srcOrd="2" destOrd="0" parTransId="{DD4D74FC-FC15-4A44-9137-E9B7C114A81C}" sibTransId="{A585549F-DB43-4BF0-B910-6D3E59CE04F3}"/>
    <dgm:cxn modelId="{F195FBBD-629A-4E3E-A8E8-2A7DAB51F799}" type="presOf" srcId="{DF74E708-D885-4CC1-BF63-25B02CEC784C}" destId="{65BA8259-7078-4A5B-927D-C1225DDFA802}" srcOrd="0" destOrd="0" presId="urn:microsoft.com/office/officeart/2009/3/layout/StepUpProcess"/>
    <dgm:cxn modelId="{404DF3BE-C769-410C-B3AD-77EB86CD8BD1}" type="presOf" srcId="{1A577424-05D1-43E1-9C11-E6C3DC504ADA}" destId="{E196D6F1-8BF0-4C38-A8EE-2BDE64344B04}" srcOrd="0" destOrd="0" presId="urn:microsoft.com/office/officeart/2009/3/layout/StepUpProcess"/>
    <dgm:cxn modelId="{2EAEC7C0-6F01-4833-B95C-A8CB56743200}" type="presOf" srcId="{4717D7E1-4071-4196-8E43-0E39CF87B49B}" destId="{0674A459-AE88-471C-9A1B-6ADCA149EAB1}" srcOrd="0" destOrd="0" presId="urn:microsoft.com/office/officeart/2009/3/layout/StepUpProcess"/>
    <dgm:cxn modelId="{313584CA-EAE3-4972-B1C1-6CFE08575409}" type="presOf" srcId="{D99563B2-79AB-49E8-AE24-FCF44F521CE7}" destId="{FD579869-3167-4729-BA63-378CD5029B21}" srcOrd="0" destOrd="0" presId="urn:microsoft.com/office/officeart/2009/3/layout/StepUpProcess"/>
    <dgm:cxn modelId="{CD2EBAFD-7380-4DB2-B8AC-0AE0D0FADC56}" srcId="{4717D7E1-4071-4196-8E43-0E39CF87B49B}" destId="{1A577424-05D1-43E1-9C11-E6C3DC504ADA}" srcOrd="3" destOrd="0" parTransId="{8E91AEA7-D9FB-4317-A87D-AFE218C1501F}" sibTransId="{7BB78066-3CB1-4AC5-B7B0-28F24C34E22D}"/>
    <dgm:cxn modelId="{0A5DBD68-674C-491B-9CD6-E167279F3444}" type="presParOf" srcId="{0674A459-AE88-471C-9A1B-6ADCA149EAB1}" destId="{FED2C1C9-17AD-4934-840F-7B683488E040}" srcOrd="0" destOrd="0" presId="urn:microsoft.com/office/officeart/2009/3/layout/StepUpProcess"/>
    <dgm:cxn modelId="{B28B041D-A984-4DF1-A016-A067AC65B4E6}" type="presParOf" srcId="{FED2C1C9-17AD-4934-840F-7B683488E040}" destId="{4F345A25-92CA-4811-B86A-4915B1B5424B}" srcOrd="0" destOrd="0" presId="urn:microsoft.com/office/officeart/2009/3/layout/StepUpProcess"/>
    <dgm:cxn modelId="{A76086BB-CD9F-4464-8A52-025A4BCD0B38}" type="presParOf" srcId="{FED2C1C9-17AD-4934-840F-7B683488E040}" destId="{47DF8BF3-F316-42E4-9327-324CC4A63CF8}" srcOrd="1" destOrd="0" presId="urn:microsoft.com/office/officeart/2009/3/layout/StepUpProcess"/>
    <dgm:cxn modelId="{54DEA84C-19AA-4A14-844D-4A39EC1B84A3}" type="presParOf" srcId="{FED2C1C9-17AD-4934-840F-7B683488E040}" destId="{85DB65A9-B67E-4D38-B31D-1A324BAF1177}" srcOrd="2" destOrd="0" presId="urn:microsoft.com/office/officeart/2009/3/layout/StepUpProcess"/>
    <dgm:cxn modelId="{3B347E87-F7F7-47CA-99BC-9B6EDB543DAA}" type="presParOf" srcId="{0674A459-AE88-471C-9A1B-6ADCA149EAB1}" destId="{2FEC85F1-6615-419A-8D7E-5166980D5CCB}" srcOrd="1" destOrd="0" presId="urn:microsoft.com/office/officeart/2009/3/layout/StepUpProcess"/>
    <dgm:cxn modelId="{924CEDEF-73FB-49E4-868A-0C18F8E4CFFD}" type="presParOf" srcId="{2FEC85F1-6615-419A-8D7E-5166980D5CCB}" destId="{87341F6D-0DE0-4841-8D18-BD347834FAB8}" srcOrd="0" destOrd="0" presId="urn:microsoft.com/office/officeart/2009/3/layout/StepUpProcess"/>
    <dgm:cxn modelId="{C703D33C-83D2-4CBB-A407-8745E3728562}" type="presParOf" srcId="{0674A459-AE88-471C-9A1B-6ADCA149EAB1}" destId="{37718CF5-0792-4760-BECC-DAB5E4750287}" srcOrd="2" destOrd="0" presId="urn:microsoft.com/office/officeart/2009/3/layout/StepUpProcess"/>
    <dgm:cxn modelId="{166DA9C4-9F74-465D-A66D-09E00CEF94EE}" type="presParOf" srcId="{37718CF5-0792-4760-BECC-DAB5E4750287}" destId="{DA7724BF-B80D-469A-BFAB-6BE1C0BF5F93}" srcOrd="0" destOrd="0" presId="urn:microsoft.com/office/officeart/2009/3/layout/StepUpProcess"/>
    <dgm:cxn modelId="{AE0B7C12-829C-4BB6-8924-AF3B8725004A}" type="presParOf" srcId="{37718CF5-0792-4760-BECC-DAB5E4750287}" destId="{C9985CBC-DDFD-46C1-A1D2-AEA0301E8AE1}" srcOrd="1" destOrd="0" presId="urn:microsoft.com/office/officeart/2009/3/layout/StepUpProcess"/>
    <dgm:cxn modelId="{5B45416A-A368-49B7-8C55-573DEB217002}" type="presParOf" srcId="{37718CF5-0792-4760-BECC-DAB5E4750287}" destId="{C4E3EA86-8DE0-4EC0-9C1F-DCFC3F1CF5FA}" srcOrd="2" destOrd="0" presId="urn:microsoft.com/office/officeart/2009/3/layout/StepUpProcess"/>
    <dgm:cxn modelId="{5FBE087E-8DAC-4312-A07F-95A2CF57A6F5}" type="presParOf" srcId="{0674A459-AE88-471C-9A1B-6ADCA149EAB1}" destId="{93EC0D00-0DAB-481D-AF63-4FB55E20C8EB}" srcOrd="3" destOrd="0" presId="urn:microsoft.com/office/officeart/2009/3/layout/StepUpProcess"/>
    <dgm:cxn modelId="{F784A8EE-9453-45AF-8F43-2A2207C0AF6D}" type="presParOf" srcId="{93EC0D00-0DAB-481D-AF63-4FB55E20C8EB}" destId="{5818BE70-9F67-4926-9011-0B4873286926}" srcOrd="0" destOrd="0" presId="urn:microsoft.com/office/officeart/2009/3/layout/StepUpProcess"/>
    <dgm:cxn modelId="{03CA2882-9B22-46D8-A057-8ED0C4CB240F}" type="presParOf" srcId="{0674A459-AE88-471C-9A1B-6ADCA149EAB1}" destId="{C871CFE9-492B-410D-A04B-AB721A7C5750}" srcOrd="4" destOrd="0" presId="urn:microsoft.com/office/officeart/2009/3/layout/StepUpProcess"/>
    <dgm:cxn modelId="{B575379C-3A6E-49F1-BA4B-128167068D55}" type="presParOf" srcId="{C871CFE9-492B-410D-A04B-AB721A7C5750}" destId="{54893097-8373-4DCE-B319-270E5403996A}" srcOrd="0" destOrd="0" presId="urn:microsoft.com/office/officeart/2009/3/layout/StepUpProcess"/>
    <dgm:cxn modelId="{430645DB-D0BA-47FE-9F38-9C626B891C5F}" type="presParOf" srcId="{C871CFE9-492B-410D-A04B-AB721A7C5750}" destId="{A47D491E-3541-4292-8D7D-3BBACFA8CCE1}" srcOrd="1" destOrd="0" presId="urn:microsoft.com/office/officeart/2009/3/layout/StepUpProcess"/>
    <dgm:cxn modelId="{768FE009-61E8-4A88-A9C0-EEFDEA2F7A90}" type="presParOf" srcId="{C871CFE9-492B-410D-A04B-AB721A7C5750}" destId="{EF730D27-75A9-4BCE-B16F-D5EDBD2357C4}" srcOrd="2" destOrd="0" presId="urn:microsoft.com/office/officeart/2009/3/layout/StepUpProcess"/>
    <dgm:cxn modelId="{9CE795B2-FBF1-4651-9704-A4A2FDCECC60}" type="presParOf" srcId="{0674A459-AE88-471C-9A1B-6ADCA149EAB1}" destId="{46F35EDB-3733-4F19-BBA2-FB9B86B2878D}" srcOrd="5" destOrd="0" presId="urn:microsoft.com/office/officeart/2009/3/layout/StepUpProcess"/>
    <dgm:cxn modelId="{DD617EF4-6ABC-48C8-A63E-74513D97B1E6}" type="presParOf" srcId="{46F35EDB-3733-4F19-BBA2-FB9B86B2878D}" destId="{B5003D9A-049D-4FB5-A619-2E8E941B7EF9}" srcOrd="0" destOrd="0" presId="urn:microsoft.com/office/officeart/2009/3/layout/StepUpProcess"/>
    <dgm:cxn modelId="{F086B673-9E1A-4D9A-BE86-C4912D335692}" type="presParOf" srcId="{0674A459-AE88-471C-9A1B-6ADCA149EAB1}" destId="{A8835900-66FD-419D-9CCD-F95B6F3CCCF1}" srcOrd="6" destOrd="0" presId="urn:microsoft.com/office/officeart/2009/3/layout/StepUpProcess"/>
    <dgm:cxn modelId="{7AD9A0C9-9AB7-4151-8616-E0F7B845E420}" type="presParOf" srcId="{A8835900-66FD-419D-9CCD-F95B6F3CCCF1}" destId="{D80495A9-FFDD-48AC-B3EE-D49BF8EE17B2}" srcOrd="0" destOrd="0" presId="urn:microsoft.com/office/officeart/2009/3/layout/StepUpProcess"/>
    <dgm:cxn modelId="{6C400239-725F-4B47-89B6-FB8423FBD7D8}" type="presParOf" srcId="{A8835900-66FD-419D-9CCD-F95B6F3CCCF1}" destId="{E196D6F1-8BF0-4C38-A8EE-2BDE64344B04}" srcOrd="1" destOrd="0" presId="urn:microsoft.com/office/officeart/2009/3/layout/StepUpProcess"/>
    <dgm:cxn modelId="{12C8464F-FDFE-4B76-ABA1-DB72A22B1583}" type="presParOf" srcId="{A8835900-66FD-419D-9CCD-F95B6F3CCCF1}" destId="{CFC308B9-D354-41A0-A938-FA93DFBCA02F}" srcOrd="2" destOrd="0" presId="urn:microsoft.com/office/officeart/2009/3/layout/StepUpProcess"/>
    <dgm:cxn modelId="{5F8F9A37-342C-4457-A295-6DFFF0D5B5C9}" type="presParOf" srcId="{0674A459-AE88-471C-9A1B-6ADCA149EAB1}" destId="{0D02DECF-0F8D-45DD-A250-66AEB256414F}" srcOrd="7" destOrd="0" presId="urn:microsoft.com/office/officeart/2009/3/layout/StepUpProcess"/>
    <dgm:cxn modelId="{E8DCEC9E-9FB1-4188-B672-DA7F6537707E}" type="presParOf" srcId="{0D02DECF-0F8D-45DD-A250-66AEB256414F}" destId="{63040C50-024A-4BC7-9CD3-654D36A54AD3}" srcOrd="0" destOrd="0" presId="urn:microsoft.com/office/officeart/2009/3/layout/StepUpProcess"/>
    <dgm:cxn modelId="{1219FE89-2436-45DF-ACCC-428A753D6874}" type="presParOf" srcId="{0674A459-AE88-471C-9A1B-6ADCA149EAB1}" destId="{D3CBD4C5-12E0-4561-8E74-0EE472F898FD}" srcOrd="8" destOrd="0" presId="urn:microsoft.com/office/officeart/2009/3/layout/StepUpProcess"/>
    <dgm:cxn modelId="{9D500D87-C6C0-423D-9620-8CAE7A24CF88}" type="presParOf" srcId="{D3CBD4C5-12E0-4561-8E74-0EE472F898FD}" destId="{9AB72827-9A40-4773-B4F1-957AC807D46E}" srcOrd="0" destOrd="0" presId="urn:microsoft.com/office/officeart/2009/3/layout/StepUpProcess"/>
    <dgm:cxn modelId="{FC248DF7-2E91-49B5-88D9-C0BA3C71DA68}" type="presParOf" srcId="{D3CBD4C5-12E0-4561-8E74-0EE472F898FD}" destId="{65BA8259-7078-4A5B-927D-C1225DDFA802}" srcOrd="1" destOrd="0" presId="urn:microsoft.com/office/officeart/2009/3/layout/StepUpProcess"/>
    <dgm:cxn modelId="{24380551-16E4-445B-A4E9-1A304B7E5D38}" type="presParOf" srcId="{D3CBD4C5-12E0-4561-8E74-0EE472F898FD}" destId="{DDBA8E30-1AB8-4451-B22D-4B1E8898895A}" srcOrd="2" destOrd="0" presId="urn:microsoft.com/office/officeart/2009/3/layout/StepUpProcess"/>
    <dgm:cxn modelId="{9FD1EDFD-F627-4522-A2FA-116186A80ABB}" type="presParOf" srcId="{0674A459-AE88-471C-9A1B-6ADCA149EAB1}" destId="{2C019FD0-6CB3-4869-8C00-8323CC7468A9}" srcOrd="9" destOrd="0" presId="urn:microsoft.com/office/officeart/2009/3/layout/StepUpProcess"/>
    <dgm:cxn modelId="{ECBAC035-D8EB-45DA-9351-F71BA01B417A}" type="presParOf" srcId="{2C019FD0-6CB3-4869-8C00-8323CC7468A9}" destId="{08FC53D2-8A3D-4825-95A7-D6E647B26F41}" srcOrd="0" destOrd="0" presId="urn:microsoft.com/office/officeart/2009/3/layout/StepUpProcess"/>
    <dgm:cxn modelId="{EA8B4FF6-D25F-4299-9EF0-1DA034F38CB6}" type="presParOf" srcId="{0674A459-AE88-471C-9A1B-6ADCA149EAB1}" destId="{4D5FEF38-5FEC-45A1-A7DD-3D18BB08287A}" srcOrd="10" destOrd="0" presId="urn:microsoft.com/office/officeart/2009/3/layout/StepUpProcess"/>
    <dgm:cxn modelId="{80D7F5EF-AD41-45C9-A361-913474D55F42}" type="presParOf" srcId="{4D5FEF38-5FEC-45A1-A7DD-3D18BB08287A}" destId="{45DCA46E-B10F-484B-BE4C-143D7BC2F37D}" srcOrd="0" destOrd="0" presId="urn:microsoft.com/office/officeart/2009/3/layout/StepUpProcess"/>
    <dgm:cxn modelId="{FD8BBFAC-0798-46B7-9F3B-DE0F0580EA5F}" type="presParOf" srcId="{4D5FEF38-5FEC-45A1-A7DD-3D18BB08287A}" destId="{39923869-3B62-4B2F-A290-9CA3FD058CB1}" srcOrd="1" destOrd="0" presId="urn:microsoft.com/office/officeart/2009/3/layout/StepUpProcess"/>
    <dgm:cxn modelId="{0ECA1483-479A-459A-A38E-92C8E2AA5AE6}" type="presParOf" srcId="{4D5FEF38-5FEC-45A1-A7DD-3D18BB08287A}" destId="{F653AB2A-6587-461C-B418-07EEDB41F865}" srcOrd="2" destOrd="0" presId="urn:microsoft.com/office/officeart/2009/3/layout/StepUpProcess"/>
    <dgm:cxn modelId="{79A25783-060F-4287-B45C-1F0ABE66F342}" type="presParOf" srcId="{0674A459-AE88-471C-9A1B-6ADCA149EAB1}" destId="{F90370AA-5156-4C71-8E17-53C61208CAD7}" srcOrd="11" destOrd="0" presId="urn:microsoft.com/office/officeart/2009/3/layout/StepUpProcess"/>
    <dgm:cxn modelId="{F9C96A03-E9B8-45F7-ADE9-36556F280915}" type="presParOf" srcId="{F90370AA-5156-4C71-8E17-53C61208CAD7}" destId="{90C041B4-7C56-46A1-8DBD-5C129D696CFB}" srcOrd="0" destOrd="0" presId="urn:microsoft.com/office/officeart/2009/3/layout/StepUpProcess"/>
    <dgm:cxn modelId="{4AB572AA-A570-418E-92D4-A191046204A1}" type="presParOf" srcId="{0674A459-AE88-471C-9A1B-6ADCA149EAB1}" destId="{55578ED7-A696-4BD8-B087-633F6BF75EAA}" srcOrd="12" destOrd="0" presId="urn:microsoft.com/office/officeart/2009/3/layout/StepUpProcess"/>
    <dgm:cxn modelId="{2EF7F1C2-5B69-40CE-9D43-126D969ADCA8}" type="presParOf" srcId="{55578ED7-A696-4BD8-B087-633F6BF75EAA}" destId="{E3258E96-B5AD-40D6-AA4C-961C269CA4AF}" srcOrd="0" destOrd="0" presId="urn:microsoft.com/office/officeart/2009/3/layout/StepUpProcess"/>
    <dgm:cxn modelId="{9AC3A867-DF9D-4140-B7F5-583391321E7B}" type="presParOf" srcId="{55578ED7-A696-4BD8-B087-633F6BF75EAA}" destId="{FD579869-3167-4729-BA63-378CD5029B2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84B548-9731-4031-8AE6-190E129332AE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494C175-BED4-4D9A-A6C9-E8BCA8BF6248}">
      <dgm:prSet phldrT="[Text]" custT="1"/>
      <dgm:spPr/>
      <dgm:t>
        <a:bodyPr/>
        <a:lstStyle/>
        <a:p>
          <a:r>
            <a: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Health Centers</a:t>
          </a:r>
        </a:p>
      </dgm:t>
    </dgm:pt>
    <dgm:pt modelId="{C43834D8-2234-44C3-84C0-1692CF7B8576}" type="parTrans" cxnId="{3AE39BBB-9252-40C1-BC7D-94D83EC80298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A667776F-300B-43EB-A15D-C563AF095AFB}" type="sibTrans" cxnId="{3AE39BBB-9252-40C1-BC7D-94D83EC80298}">
      <dgm:prSet custT="1"/>
      <dgm:spPr/>
      <dgm:t>
        <a:bodyPr/>
        <a:lstStyle/>
        <a:p>
          <a:r>
            <a: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Correctional Services Clinics </a:t>
          </a:r>
        </a:p>
      </dgm:t>
    </dgm:pt>
    <dgm:pt modelId="{0E2C3365-2895-4C4C-A404-29DE508BC89D}">
      <dgm:prSet phldrT="[Text]" phldr="1"/>
      <dgm:spPr/>
      <dgm:t>
        <a:bodyPr/>
        <a:lstStyle/>
        <a:p>
          <a:endParaRPr lang="en-US" dirty="0">
            <a:latin typeface="Gill Sans MT" panose="020B0502020104020203" pitchFamily="34" charset="0"/>
          </a:endParaRPr>
        </a:p>
      </dgm:t>
    </dgm:pt>
    <dgm:pt modelId="{352DA5B9-DFC2-4566-BA9F-2B0CB689F97E}" type="parTrans" cxnId="{2652A735-4E85-41B1-BB58-CB62D6B55926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77E694AF-72D2-4379-A999-F0496BFBA1A5}" type="sibTrans" cxnId="{2652A735-4E85-41B1-BB58-CB62D6B55926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2A42D9FC-57C9-43A4-9613-C47C417BE489}">
      <dgm:prSet phldrT="[Text]" custT="1"/>
      <dgm:spPr/>
      <dgm:t>
        <a:bodyPr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+mn-ea"/>
              <a:cs typeface="+mn-cs"/>
            </a:rPr>
            <a:t>Points of Care Testing Sites (community or health facility)</a:t>
          </a:r>
        </a:p>
      </dgm:t>
    </dgm:pt>
    <dgm:pt modelId="{EEAB59C5-A3A1-4423-BD1E-04B31C87004A}" type="parTrans" cxnId="{63887CEA-903B-4D30-9214-9658BCBBFD2B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4A7E80E8-39DE-4FAC-B6D5-72C9427D67AB}" type="sibTrans" cxnId="{63887CEA-903B-4D30-9214-9658BCBBFD2B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Armed forces facilities (Police &amp; Army)</a:t>
          </a:r>
        </a:p>
      </dgm:t>
    </dgm:pt>
    <dgm:pt modelId="{33F65400-22A3-47B1-AB52-BCD33A471029}">
      <dgm:prSet phldrT="[Text]" custT="1"/>
      <dgm:spPr/>
      <dgm:t>
        <a:bodyPr/>
        <a:lstStyle/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Hospitals</a:t>
          </a:r>
        </a:p>
      </dgm:t>
    </dgm:pt>
    <dgm:pt modelId="{15BE2B91-C75D-49C5-8534-5844A2E87E56}" type="parTrans" cxnId="{6DE7DEBC-272A-46DB-A845-B9BD930508A6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41A095DC-B921-4F40-87D1-B3B973FDED00}" type="sibTrans" cxnId="{6DE7DEBC-272A-46DB-A845-B9BD930508A6}">
      <dgm:prSet custT="1"/>
      <dgm:spPr/>
      <dgm:t>
        <a:bodyPr/>
        <a:lstStyle/>
        <a:p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Mini Labs</a:t>
          </a:r>
        </a:p>
      </dgm:t>
    </dgm:pt>
    <dgm:pt modelId="{A1A0D9FB-2680-45FE-9AF6-A6DAADE35539}" type="pres">
      <dgm:prSet presAssocID="{ED84B548-9731-4031-8AE6-190E129332AE}" presName="Name0" presStyleCnt="0">
        <dgm:presLayoutVars>
          <dgm:chMax/>
          <dgm:chPref/>
          <dgm:dir/>
          <dgm:animLvl val="lvl"/>
        </dgm:presLayoutVars>
      </dgm:prSet>
      <dgm:spPr/>
    </dgm:pt>
    <dgm:pt modelId="{8FB4A199-D7DC-4CE1-852B-C92A61348F03}" type="pres">
      <dgm:prSet presAssocID="{A494C175-BED4-4D9A-A6C9-E8BCA8BF6248}" presName="composite" presStyleCnt="0"/>
      <dgm:spPr/>
    </dgm:pt>
    <dgm:pt modelId="{F4597BC0-EF0D-44E6-98F7-3C1A9B7003BE}" type="pres">
      <dgm:prSet presAssocID="{A494C175-BED4-4D9A-A6C9-E8BCA8BF6248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1E2DBF64-40A3-43EA-A3E5-AC8DB6D0B92B}" type="pres">
      <dgm:prSet presAssocID="{A494C175-BED4-4D9A-A6C9-E8BCA8BF6248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3AD00FD5-24F2-4F18-93DD-1946183C8B30}" type="pres">
      <dgm:prSet presAssocID="{A494C175-BED4-4D9A-A6C9-E8BCA8BF6248}" presName="BalanceSpacing" presStyleCnt="0"/>
      <dgm:spPr/>
    </dgm:pt>
    <dgm:pt modelId="{1F77857C-54D4-4F87-AC00-FA6A5E788119}" type="pres">
      <dgm:prSet presAssocID="{A494C175-BED4-4D9A-A6C9-E8BCA8BF6248}" presName="BalanceSpacing1" presStyleCnt="0"/>
      <dgm:spPr/>
    </dgm:pt>
    <dgm:pt modelId="{7E62A662-669C-403F-8E0E-512C74D100CF}" type="pres">
      <dgm:prSet presAssocID="{A667776F-300B-43EB-A15D-C563AF095AFB}" presName="Accent1Text" presStyleLbl="node1" presStyleIdx="1" presStyleCnt="6"/>
      <dgm:spPr/>
    </dgm:pt>
    <dgm:pt modelId="{F4FA6327-F813-49F2-9A6E-9140D5E8785C}" type="pres">
      <dgm:prSet presAssocID="{A667776F-300B-43EB-A15D-C563AF095AFB}" presName="spaceBetweenRectangles" presStyleCnt="0"/>
      <dgm:spPr/>
    </dgm:pt>
    <dgm:pt modelId="{86E8B0DD-3AB9-4D9F-BE26-51FAE217DC92}" type="pres">
      <dgm:prSet presAssocID="{2A42D9FC-57C9-43A4-9613-C47C417BE489}" presName="composite" presStyleCnt="0"/>
      <dgm:spPr/>
    </dgm:pt>
    <dgm:pt modelId="{BFC23371-AC82-4CEC-A12A-284B273F3752}" type="pres">
      <dgm:prSet presAssocID="{2A42D9FC-57C9-43A4-9613-C47C417BE489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AED478E7-73A1-4EBF-9051-A7C90DBF3C00}" type="pres">
      <dgm:prSet presAssocID="{2A42D9FC-57C9-43A4-9613-C47C417BE489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D630689-DC47-40FA-8212-348545631200}" type="pres">
      <dgm:prSet presAssocID="{2A42D9FC-57C9-43A4-9613-C47C417BE489}" presName="BalanceSpacing" presStyleCnt="0"/>
      <dgm:spPr/>
    </dgm:pt>
    <dgm:pt modelId="{012623A7-D2FC-4D63-9242-5EC5636067D6}" type="pres">
      <dgm:prSet presAssocID="{2A42D9FC-57C9-43A4-9613-C47C417BE489}" presName="BalanceSpacing1" presStyleCnt="0"/>
      <dgm:spPr/>
    </dgm:pt>
    <dgm:pt modelId="{9BC3667D-0D40-4C83-838A-AA1AD88733B1}" type="pres">
      <dgm:prSet presAssocID="{4A7E80E8-39DE-4FAC-B6D5-72C9427D67AB}" presName="Accent1Text" presStyleLbl="node1" presStyleIdx="3" presStyleCnt="6"/>
      <dgm:spPr/>
    </dgm:pt>
    <dgm:pt modelId="{E28D841A-9BC6-4D61-A58A-96AA512F590D}" type="pres">
      <dgm:prSet presAssocID="{4A7E80E8-39DE-4FAC-B6D5-72C9427D67AB}" presName="spaceBetweenRectangles" presStyleCnt="0"/>
      <dgm:spPr/>
    </dgm:pt>
    <dgm:pt modelId="{59ADC190-E933-4F30-A7C6-3129C4514A1D}" type="pres">
      <dgm:prSet presAssocID="{33F65400-22A3-47B1-AB52-BCD33A471029}" presName="composite" presStyleCnt="0"/>
      <dgm:spPr/>
    </dgm:pt>
    <dgm:pt modelId="{43AC0C53-2103-41EE-A09E-B112FC0308E3}" type="pres">
      <dgm:prSet presAssocID="{33F65400-22A3-47B1-AB52-BCD33A471029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EB3059CF-E48D-4104-AC7F-1839FE427917}" type="pres">
      <dgm:prSet presAssocID="{33F65400-22A3-47B1-AB52-BCD33A471029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4E3D3EC-5DC1-494B-9382-1C47D1EE5E29}" type="pres">
      <dgm:prSet presAssocID="{33F65400-22A3-47B1-AB52-BCD33A471029}" presName="BalanceSpacing" presStyleCnt="0"/>
      <dgm:spPr/>
    </dgm:pt>
    <dgm:pt modelId="{43DDB6B3-608E-4B22-98EB-5037EAEFCAD7}" type="pres">
      <dgm:prSet presAssocID="{33F65400-22A3-47B1-AB52-BCD33A471029}" presName="BalanceSpacing1" presStyleCnt="0"/>
      <dgm:spPr/>
    </dgm:pt>
    <dgm:pt modelId="{86F040FF-2235-4404-84BF-ACE952DED907}" type="pres">
      <dgm:prSet presAssocID="{41A095DC-B921-4F40-87D1-B3B973FDED00}" presName="Accent1Text" presStyleLbl="node1" presStyleIdx="5" presStyleCnt="6"/>
      <dgm:spPr/>
    </dgm:pt>
  </dgm:ptLst>
  <dgm:cxnLst>
    <dgm:cxn modelId="{2CC8441B-67E7-429A-B1C0-F06E760F78C1}" type="presOf" srcId="{4A7E80E8-39DE-4FAC-B6D5-72C9427D67AB}" destId="{9BC3667D-0D40-4C83-838A-AA1AD88733B1}" srcOrd="0" destOrd="0" presId="urn:microsoft.com/office/officeart/2008/layout/AlternatingHexagons"/>
    <dgm:cxn modelId="{9FF1E523-0051-4068-B3FC-FD2CF7F33663}" type="presOf" srcId="{41A095DC-B921-4F40-87D1-B3B973FDED00}" destId="{86F040FF-2235-4404-84BF-ACE952DED907}" srcOrd="0" destOrd="0" presId="urn:microsoft.com/office/officeart/2008/layout/AlternatingHexagons"/>
    <dgm:cxn modelId="{2652A735-4E85-41B1-BB58-CB62D6B55926}" srcId="{A494C175-BED4-4D9A-A6C9-E8BCA8BF6248}" destId="{0E2C3365-2895-4C4C-A404-29DE508BC89D}" srcOrd="0" destOrd="0" parTransId="{352DA5B9-DFC2-4566-BA9F-2B0CB689F97E}" sibTransId="{77E694AF-72D2-4379-A999-F0496BFBA1A5}"/>
    <dgm:cxn modelId="{3450093B-7E12-47A6-8792-8C5DFA0D8A8D}" type="presOf" srcId="{2A42D9FC-57C9-43A4-9613-C47C417BE489}" destId="{BFC23371-AC82-4CEC-A12A-284B273F3752}" srcOrd="0" destOrd="0" presId="urn:microsoft.com/office/officeart/2008/layout/AlternatingHexagons"/>
    <dgm:cxn modelId="{C20F6E42-6953-443F-A177-E5654868C933}" type="presOf" srcId="{A494C175-BED4-4D9A-A6C9-E8BCA8BF6248}" destId="{F4597BC0-EF0D-44E6-98F7-3C1A9B7003BE}" srcOrd="0" destOrd="0" presId="urn:microsoft.com/office/officeart/2008/layout/AlternatingHexagons"/>
    <dgm:cxn modelId="{00E5BE4A-760D-4B8A-A55F-03C4EDC4083F}" type="presOf" srcId="{ED84B548-9731-4031-8AE6-190E129332AE}" destId="{A1A0D9FB-2680-45FE-9AF6-A6DAADE35539}" srcOrd="0" destOrd="0" presId="urn:microsoft.com/office/officeart/2008/layout/AlternatingHexagons"/>
    <dgm:cxn modelId="{7F31EF95-FB2F-4A8F-9CB5-0B53F7D9768A}" type="presOf" srcId="{33F65400-22A3-47B1-AB52-BCD33A471029}" destId="{43AC0C53-2103-41EE-A09E-B112FC0308E3}" srcOrd="0" destOrd="0" presId="urn:microsoft.com/office/officeart/2008/layout/AlternatingHexagons"/>
    <dgm:cxn modelId="{5216A6AA-52FF-457F-BA6E-49FF72D41F26}" type="presOf" srcId="{A667776F-300B-43EB-A15D-C563AF095AFB}" destId="{7E62A662-669C-403F-8E0E-512C74D100CF}" srcOrd="0" destOrd="0" presId="urn:microsoft.com/office/officeart/2008/layout/AlternatingHexagons"/>
    <dgm:cxn modelId="{3AE39BBB-9252-40C1-BC7D-94D83EC80298}" srcId="{ED84B548-9731-4031-8AE6-190E129332AE}" destId="{A494C175-BED4-4D9A-A6C9-E8BCA8BF6248}" srcOrd="0" destOrd="0" parTransId="{C43834D8-2234-44C3-84C0-1692CF7B8576}" sibTransId="{A667776F-300B-43EB-A15D-C563AF095AFB}"/>
    <dgm:cxn modelId="{6DE7DEBC-272A-46DB-A845-B9BD930508A6}" srcId="{ED84B548-9731-4031-8AE6-190E129332AE}" destId="{33F65400-22A3-47B1-AB52-BCD33A471029}" srcOrd="2" destOrd="0" parTransId="{15BE2B91-C75D-49C5-8534-5844A2E87E56}" sibTransId="{41A095DC-B921-4F40-87D1-B3B973FDED00}"/>
    <dgm:cxn modelId="{821AABD3-AAC6-45DB-9541-07F235930197}" type="presOf" srcId="{0E2C3365-2895-4C4C-A404-29DE508BC89D}" destId="{1E2DBF64-40A3-43EA-A3E5-AC8DB6D0B92B}" srcOrd="0" destOrd="0" presId="urn:microsoft.com/office/officeart/2008/layout/AlternatingHexagons"/>
    <dgm:cxn modelId="{63887CEA-903B-4D30-9214-9658BCBBFD2B}" srcId="{ED84B548-9731-4031-8AE6-190E129332AE}" destId="{2A42D9FC-57C9-43A4-9613-C47C417BE489}" srcOrd="1" destOrd="0" parTransId="{EEAB59C5-A3A1-4423-BD1E-04B31C87004A}" sibTransId="{4A7E80E8-39DE-4FAC-B6D5-72C9427D67AB}"/>
    <dgm:cxn modelId="{7C8C7E82-040B-4E40-9AD5-F8F8BCEE24BE}" type="presParOf" srcId="{A1A0D9FB-2680-45FE-9AF6-A6DAADE35539}" destId="{8FB4A199-D7DC-4CE1-852B-C92A61348F03}" srcOrd="0" destOrd="0" presId="urn:microsoft.com/office/officeart/2008/layout/AlternatingHexagons"/>
    <dgm:cxn modelId="{3667A815-ED59-42E2-A768-7882247586F5}" type="presParOf" srcId="{8FB4A199-D7DC-4CE1-852B-C92A61348F03}" destId="{F4597BC0-EF0D-44E6-98F7-3C1A9B7003BE}" srcOrd="0" destOrd="0" presId="urn:microsoft.com/office/officeart/2008/layout/AlternatingHexagons"/>
    <dgm:cxn modelId="{FCE78FC3-8F08-4E9C-A5C9-3F043487D6F3}" type="presParOf" srcId="{8FB4A199-D7DC-4CE1-852B-C92A61348F03}" destId="{1E2DBF64-40A3-43EA-A3E5-AC8DB6D0B92B}" srcOrd="1" destOrd="0" presId="urn:microsoft.com/office/officeart/2008/layout/AlternatingHexagons"/>
    <dgm:cxn modelId="{21333C60-F594-4191-8538-1B4CF8182B4F}" type="presParOf" srcId="{8FB4A199-D7DC-4CE1-852B-C92A61348F03}" destId="{3AD00FD5-24F2-4F18-93DD-1946183C8B30}" srcOrd="2" destOrd="0" presId="urn:microsoft.com/office/officeart/2008/layout/AlternatingHexagons"/>
    <dgm:cxn modelId="{23EE2D38-242F-4281-8AED-FE1650C1013F}" type="presParOf" srcId="{8FB4A199-D7DC-4CE1-852B-C92A61348F03}" destId="{1F77857C-54D4-4F87-AC00-FA6A5E788119}" srcOrd="3" destOrd="0" presId="urn:microsoft.com/office/officeart/2008/layout/AlternatingHexagons"/>
    <dgm:cxn modelId="{2276A8FD-E2FA-4614-BDB4-99EBDDCD2343}" type="presParOf" srcId="{8FB4A199-D7DC-4CE1-852B-C92A61348F03}" destId="{7E62A662-669C-403F-8E0E-512C74D100CF}" srcOrd="4" destOrd="0" presId="urn:microsoft.com/office/officeart/2008/layout/AlternatingHexagons"/>
    <dgm:cxn modelId="{BB86EFE3-0234-41BC-BBB1-C416B35099F3}" type="presParOf" srcId="{A1A0D9FB-2680-45FE-9AF6-A6DAADE35539}" destId="{F4FA6327-F813-49F2-9A6E-9140D5E8785C}" srcOrd="1" destOrd="0" presId="urn:microsoft.com/office/officeart/2008/layout/AlternatingHexagons"/>
    <dgm:cxn modelId="{FF587338-41FD-44AB-9B56-FCB648672E8E}" type="presParOf" srcId="{A1A0D9FB-2680-45FE-9AF6-A6DAADE35539}" destId="{86E8B0DD-3AB9-4D9F-BE26-51FAE217DC92}" srcOrd="2" destOrd="0" presId="urn:microsoft.com/office/officeart/2008/layout/AlternatingHexagons"/>
    <dgm:cxn modelId="{66571A8D-317B-42DE-A820-B65C9571689A}" type="presParOf" srcId="{86E8B0DD-3AB9-4D9F-BE26-51FAE217DC92}" destId="{BFC23371-AC82-4CEC-A12A-284B273F3752}" srcOrd="0" destOrd="0" presId="urn:microsoft.com/office/officeart/2008/layout/AlternatingHexagons"/>
    <dgm:cxn modelId="{77AB3C1E-0268-42ED-B133-F61B496C0990}" type="presParOf" srcId="{86E8B0DD-3AB9-4D9F-BE26-51FAE217DC92}" destId="{AED478E7-73A1-4EBF-9051-A7C90DBF3C00}" srcOrd="1" destOrd="0" presId="urn:microsoft.com/office/officeart/2008/layout/AlternatingHexagons"/>
    <dgm:cxn modelId="{048A5C49-5756-423A-901B-C75EB74E0F13}" type="presParOf" srcId="{86E8B0DD-3AB9-4D9F-BE26-51FAE217DC92}" destId="{2D630689-DC47-40FA-8212-348545631200}" srcOrd="2" destOrd="0" presId="urn:microsoft.com/office/officeart/2008/layout/AlternatingHexagons"/>
    <dgm:cxn modelId="{720853A3-4D17-448D-9FF1-6A7B7A54C567}" type="presParOf" srcId="{86E8B0DD-3AB9-4D9F-BE26-51FAE217DC92}" destId="{012623A7-D2FC-4D63-9242-5EC5636067D6}" srcOrd="3" destOrd="0" presId="urn:microsoft.com/office/officeart/2008/layout/AlternatingHexagons"/>
    <dgm:cxn modelId="{9997C91C-E28E-49F5-A25C-D78A92C1BC0E}" type="presParOf" srcId="{86E8B0DD-3AB9-4D9F-BE26-51FAE217DC92}" destId="{9BC3667D-0D40-4C83-838A-AA1AD88733B1}" srcOrd="4" destOrd="0" presId="urn:microsoft.com/office/officeart/2008/layout/AlternatingHexagons"/>
    <dgm:cxn modelId="{FAEF4CC3-1077-4B2D-AB52-487DE34F7959}" type="presParOf" srcId="{A1A0D9FB-2680-45FE-9AF6-A6DAADE35539}" destId="{E28D841A-9BC6-4D61-A58A-96AA512F590D}" srcOrd="3" destOrd="0" presId="urn:microsoft.com/office/officeart/2008/layout/AlternatingHexagons"/>
    <dgm:cxn modelId="{7EF035AA-7A26-4ABE-A3BA-5690F990EE38}" type="presParOf" srcId="{A1A0D9FB-2680-45FE-9AF6-A6DAADE35539}" destId="{59ADC190-E933-4F30-A7C6-3129C4514A1D}" srcOrd="4" destOrd="0" presId="urn:microsoft.com/office/officeart/2008/layout/AlternatingHexagons"/>
    <dgm:cxn modelId="{4CCB2758-FC87-47A8-9CAF-7FAB083F63E7}" type="presParOf" srcId="{59ADC190-E933-4F30-A7C6-3129C4514A1D}" destId="{43AC0C53-2103-41EE-A09E-B112FC0308E3}" srcOrd="0" destOrd="0" presId="urn:microsoft.com/office/officeart/2008/layout/AlternatingHexagons"/>
    <dgm:cxn modelId="{82E2115D-6A27-449F-A410-92C27EF5D67B}" type="presParOf" srcId="{59ADC190-E933-4F30-A7C6-3129C4514A1D}" destId="{EB3059CF-E48D-4104-AC7F-1839FE427917}" srcOrd="1" destOrd="0" presId="urn:microsoft.com/office/officeart/2008/layout/AlternatingHexagons"/>
    <dgm:cxn modelId="{F5520116-42A2-41D8-9E2C-79142BCF5A13}" type="presParOf" srcId="{59ADC190-E933-4F30-A7C6-3129C4514A1D}" destId="{34E3D3EC-5DC1-494B-9382-1C47D1EE5E29}" srcOrd="2" destOrd="0" presId="urn:microsoft.com/office/officeart/2008/layout/AlternatingHexagons"/>
    <dgm:cxn modelId="{9B49A1A3-808E-4708-BE31-209ABBAAA019}" type="presParOf" srcId="{59ADC190-E933-4F30-A7C6-3129C4514A1D}" destId="{43DDB6B3-608E-4B22-98EB-5037EAEFCAD7}" srcOrd="3" destOrd="0" presId="urn:microsoft.com/office/officeart/2008/layout/AlternatingHexagons"/>
    <dgm:cxn modelId="{4850683D-1C41-469D-9336-8E1A4B6A7815}" type="presParOf" srcId="{59ADC190-E933-4F30-A7C6-3129C4514A1D}" destId="{86F040FF-2235-4404-84BF-ACE952DED90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45A25-92CA-4811-B86A-4915B1B5424B}">
      <dsp:nvSpPr>
        <dsp:cNvPr id="0" name=""/>
        <dsp:cNvSpPr/>
      </dsp:nvSpPr>
      <dsp:spPr>
        <a:xfrm rot="5400000">
          <a:off x="295125" y="2224997"/>
          <a:ext cx="876693" cy="1458797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DF8BF3-F316-42E4-9327-324CC4A63CF8}">
      <dsp:nvSpPr>
        <dsp:cNvPr id="0" name=""/>
        <dsp:cNvSpPr/>
      </dsp:nvSpPr>
      <dsp:spPr>
        <a:xfrm>
          <a:off x="148783" y="2660863"/>
          <a:ext cx="1317010" cy="1154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Gill Sans MT" panose="020B0502020104020203"/>
              <a:ea typeface="+mn-ea"/>
              <a:cs typeface="+mn-cs"/>
            </a:rPr>
            <a:t>09/10 – 06/11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Gill Sans MT" panose="020B0502020104020203"/>
              <a:ea typeface="+mn-ea"/>
              <a:cs typeface="+mn-cs"/>
            </a:rPr>
            <a:t>Logistical preparations</a:t>
          </a:r>
        </a:p>
      </dsp:txBody>
      <dsp:txXfrm>
        <a:off x="148783" y="2660863"/>
        <a:ext cx="1317010" cy="1154437"/>
      </dsp:txXfrm>
    </dsp:sp>
    <dsp:sp modelId="{85DB65A9-B67E-4D38-B31D-1A324BAF1177}">
      <dsp:nvSpPr>
        <dsp:cNvPr id="0" name=""/>
        <dsp:cNvSpPr/>
      </dsp:nvSpPr>
      <dsp:spPr>
        <a:xfrm>
          <a:off x="1217301" y="2117599"/>
          <a:ext cx="248492" cy="248492"/>
        </a:xfrm>
        <a:prstGeom prst="triangle">
          <a:avLst>
            <a:gd name="adj" fmla="val 100000"/>
          </a:avLst>
        </a:prstGeom>
        <a:solidFill>
          <a:schemeClr val="accent5">
            <a:hueOff val="-1535788"/>
            <a:satOff val="1719"/>
            <a:lumOff val="98"/>
            <a:alphaOff val="0"/>
          </a:schemeClr>
        </a:solidFill>
        <a:ln w="19050" cap="flat" cmpd="sng" algn="ctr">
          <a:solidFill>
            <a:schemeClr val="accent5">
              <a:hueOff val="-1535788"/>
              <a:satOff val="1719"/>
              <a:lumOff val="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7724BF-B80D-469A-BFAB-6BE1C0BF5F93}">
      <dsp:nvSpPr>
        <dsp:cNvPr id="0" name=""/>
        <dsp:cNvSpPr/>
      </dsp:nvSpPr>
      <dsp:spPr>
        <a:xfrm rot="5400000">
          <a:off x="1907403" y="1826037"/>
          <a:ext cx="876693" cy="1458797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3071576"/>
            <a:satOff val="3438"/>
            <a:lumOff val="196"/>
            <a:alphaOff val="0"/>
          </a:schemeClr>
        </a:solidFill>
        <a:ln w="19050" cap="flat" cmpd="sng" algn="ctr">
          <a:solidFill>
            <a:schemeClr val="accent5">
              <a:hueOff val="-3071576"/>
              <a:satOff val="3438"/>
              <a:lumOff val="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985CBC-DDFD-46C1-A1D2-AEA0301E8AE1}">
      <dsp:nvSpPr>
        <dsp:cNvPr id="0" name=""/>
        <dsp:cNvSpPr/>
      </dsp:nvSpPr>
      <dsp:spPr>
        <a:xfrm>
          <a:off x="1761061" y="2261903"/>
          <a:ext cx="1317010" cy="1154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Gill Sans MT" panose="020B0502020104020203"/>
              <a:ea typeface="+mn-ea"/>
              <a:cs typeface="+mn-cs"/>
            </a:rPr>
            <a:t>07/11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Gill Sans MT" panose="020B0502020104020203"/>
              <a:ea typeface="+mn-ea"/>
              <a:cs typeface="+mn-cs"/>
            </a:rPr>
            <a:t>Nationwide sensitization &amp; training of key stakeholders</a:t>
          </a:r>
        </a:p>
      </dsp:txBody>
      <dsp:txXfrm>
        <a:off x="1761061" y="2261903"/>
        <a:ext cx="1317010" cy="1154437"/>
      </dsp:txXfrm>
    </dsp:sp>
    <dsp:sp modelId="{C4E3EA86-8DE0-4EC0-9C1F-DCFC3F1CF5FA}">
      <dsp:nvSpPr>
        <dsp:cNvPr id="0" name=""/>
        <dsp:cNvSpPr/>
      </dsp:nvSpPr>
      <dsp:spPr>
        <a:xfrm>
          <a:off x="2829579" y="1718639"/>
          <a:ext cx="248492" cy="248492"/>
        </a:xfrm>
        <a:prstGeom prst="triangle">
          <a:avLst>
            <a:gd name="adj" fmla="val 100000"/>
          </a:avLst>
        </a:prstGeom>
        <a:solidFill>
          <a:schemeClr val="accent5">
            <a:hueOff val="-4607364"/>
            <a:satOff val="5156"/>
            <a:lumOff val="294"/>
            <a:alphaOff val="0"/>
          </a:schemeClr>
        </a:solidFill>
        <a:ln w="19050" cap="flat" cmpd="sng" algn="ctr">
          <a:solidFill>
            <a:schemeClr val="accent5">
              <a:hueOff val="-4607364"/>
              <a:satOff val="5156"/>
              <a:lumOff val="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893097-8373-4DCE-B319-270E5403996A}">
      <dsp:nvSpPr>
        <dsp:cNvPr id="0" name=""/>
        <dsp:cNvSpPr/>
      </dsp:nvSpPr>
      <dsp:spPr>
        <a:xfrm rot="5400000">
          <a:off x="3519681" y="1427077"/>
          <a:ext cx="876693" cy="1458797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6143153"/>
            <a:satOff val="6875"/>
            <a:lumOff val="392"/>
            <a:alphaOff val="0"/>
          </a:schemeClr>
        </a:solidFill>
        <a:ln w="1905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D491E-3541-4292-8D7D-3BBACFA8CCE1}">
      <dsp:nvSpPr>
        <dsp:cNvPr id="0" name=""/>
        <dsp:cNvSpPr/>
      </dsp:nvSpPr>
      <dsp:spPr>
        <a:xfrm>
          <a:off x="3373340" y="1862943"/>
          <a:ext cx="1317010" cy="1154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Gill Sans MT" panose="020B0502020104020203"/>
              <a:ea typeface="+mn-ea"/>
              <a:cs typeface="+mn-cs"/>
            </a:rPr>
            <a:t>07/11 – 12/11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Gill Sans MT" panose="020B0502020104020203"/>
              <a:ea typeface="+mn-ea"/>
              <a:cs typeface="+mn-cs"/>
            </a:rPr>
            <a:t>Regional training of all facilities</a:t>
          </a:r>
        </a:p>
      </dsp:txBody>
      <dsp:txXfrm>
        <a:off x="3373340" y="1862943"/>
        <a:ext cx="1317010" cy="1154437"/>
      </dsp:txXfrm>
    </dsp:sp>
    <dsp:sp modelId="{EF730D27-75A9-4BCE-B16F-D5EDBD2357C4}">
      <dsp:nvSpPr>
        <dsp:cNvPr id="0" name=""/>
        <dsp:cNvSpPr/>
      </dsp:nvSpPr>
      <dsp:spPr>
        <a:xfrm>
          <a:off x="4441858" y="1319679"/>
          <a:ext cx="248492" cy="248492"/>
        </a:xfrm>
        <a:prstGeom prst="triangle">
          <a:avLst>
            <a:gd name="adj" fmla="val 100000"/>
          </a:avLst>
        </a:prstGeom>
        <a:solidFill>
          <a:schemeClr val="accent5">
            <a:hueOff val="-7678940"/>
            <a:satOff val="8594"/>
            <a:lumOff val="490"/>
            <a:alphaOff val="0"/>
          </a:schemeClr>
        </a:solidFill>
        <a:ln w="19050" cap="flat" cmpd="sng" algn="ctr">
          <a:solidFill>
            <a:schemeClr val="accent5">
              <a:hueOff val="-7678940"/>
              <a:satOff val="8594"/>
              <a:lumOff val="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495A9-FFDD-48AC-B3EE-D49BF8EE17B2}">
      <dsp:nvSpPr>
        <dsp:cNvPr id="0" name=""/>
        <dsp:cNvSpPr/>
      </dsp:nvSpPr>
      <dsp:spPr>
        <a:xfrm rot="5400000">
          <a:off x="5131960" y="1028117"/>
          <a:ext cx="876693" cy="1458797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9214729"/>
            <a:satOff val="10313"/>
            <a:lumOff val="589"/>
            <a:alphaOff val="0"/>
          </a:schemeClr>
        </a:solidFill>
        <a:ln w="19050" cap="flat" cmpd="sng" algn="ctr">
          <a:solidFill>
            <a:schemeClr val="accent5">
              <a:hueOff val="-9214729"/>
              <a:satOff val="10313"/>
              <a:lumOff val="5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6D6F1-8BF0-4C38-A8EE-2BDE64344B04}">
      <dsp:nvSpPr>
        <dsp:cNvPr id="0" name=""/>
        <dsp:cNvSpPr/>
      </dsp:nvSpPr>
      <dsp:spPr>
        <a:xfrm>
          <a:off x="4985618" y="1463983"/>
          <a:ext cx="1317010" cy="1154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Gill Sans MT" panose="020B0502020104020203"/>
              <a:ea typeface="+mn-ea"/>
              <a:cs typeface="+mn-cs"/>
            </a:rPr>
            <a:t>01/12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Gill Sans MT" panose="020B0502020104020203"/>
              <a:ea typeface="+mn-ea"/>
              <a:cs typeface="+mn-cs"/>
            </a:rPr>
            <a:t>DTS HIV PT piloted in 67 testing sites</a:t>
          </a:r>
        </a:p>
      </dsp:txBody>
      <dsp:txXfrm>
        <a:off x="4985618" y="1463983"/>
        <a:ext cx="1317010" cy="1154437"/>
      </dsp:txXfrm>
    </dsp:sp>
    <dsp:sp modelId="{CFC308B9-D354-41A0-A938-FA93DFBCA02F}">
      <dsp:nvSpPr>
        <dsp:cNvPr id="0" name=""/>
        <dsp:cNvSpPr/>
      </dsp:nvSpPr>
      <dsp:spPr>
        <a:xfrm>
          <a:off x="6054136" y="920719"/>
          <a:ext cx="248492" cy="248492"/>
        </a:xfrm>
        <a:prstGeom prst="triangle">
          <a:avLst>
            <a:gd name="adj" fmla="val 100000"/>
          </a:avLst>
        </a:prstGeom>
        <a:solidFill>
          <a:schemeClr val="accent5">
            <a:hueOff val="-10750517"/>
            <a:satOff val="12031"/>
            <a:lumOff val="687"/>
            <a:alphaOff val="0"/>
          </a:schemeClr>
        </a:solidFill>
        <a:ln w="19050" cap="flat" cmpd="sng" algn="ctr">
          <a:solidFill>
            <a:schemeClr val="accent5">
              <a:hueOff val="-10750517"/>
              <a:satOff val="12031"/>
              <a:lumOff val="6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B72827-9A40-4773-B4F1-957AC807D46E}">
      <dsp:nvSpPr>
        <dsp:cNvPr id="0" name=""/>
        <dsp:cNvSpPr/>
      </dsp:nvSpPr>
      <dsp:spPr>
        <a:xfrm rot="5400000">
          <a:off x="6744238" y="629157"/>
          <a:ext cx="876693" cy="1458797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12286306"/>
            <a:satOff val="13750"/>
            <a:lumOff val="785"/>
            <a:alphaOff val="0"/>
          </a:schemeClr>
        </a:solidFill>
        <a:ln w="1905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BA8259-7078-4A5B-927D-C1225DDFA802}">
      <dsp:nvSpPr>
        <dsp:cNvPr id="0" name=""/>
        <dsp:cNvSpPr/>
      </dsp:nvSpPr>
      <dsp:spPr>
        <a:xfrm>
          <a:off x="6597896" y="1065024"/>
          <a:ext cx="1317010" cy="1154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Gill Sans MT" panose="020B0502020104020203"/>
              <a:ea typeface="+mn-ea"/>
              <a:cs typeface="+mn-cs"/>
            </a:rPr>
            <a:t>2013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Gill Sans MT" panose="020B0502020104020203"/>
              <a:ea typeface="+mn-ea"/>
              <a:cs typeface="+mn-cs"/>
            </a:rPr>
            <a:t>Phased scale up from 45 sites to +300 testing sites </a:t>
          </a:r>
        </a:p>
      </dsp:txBody>
      <dsp:txXfrm>
        <a:off x="6597896" y="1065024"/>
        <a:ext cx="1317010" cy="1154437"/>
      </dsp:txXfrm>
    </dsp:sp>
    <dsp:sp modelId="{DDBA8E30-1AB8-4451-B22D-4B1E8898895A}">
      <dsp:nvSpPr>
        <dsp:cNvPr id="0" name=""/>
        <dsp:cNvSpPr/>
      </dsp:nvSpPr>
      <dsp:spPr>
        <a:xfrm>
          <a:off x="7666414" y="521759"/>
          <a:ext cx="248492" cy="248492"/>
        </a:xfrm>
        <a:prstGeom prst="triangle">
          <a:avLst>
            <a:gd name="adj" fmla="val 100000"/>
          </a:avLst>
        </a:prstGeom>
        <a:solidFill>
          <a:schemeClr val="accent5">
            <a:hueOff val="-13822094"/>
            <a:satOff val="15469"/>
            <a:lumOff val="883"/>
            <a:alphaOff val="0"/>
          </a:schemeClr>
        </a:solidFill>
        <a:ln w="19050" cap="flat" cmpd="sng" algn="ctr">
          <a:solidFill>
            <a:schemeClr val="accent5">
              <a:hueOff val="-13822094"/>
              <a:satOff val="15469"/>
              <a:lumOff val="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DCA46E-B10F-484B-BE4C-143D7BC2F37D}">
      <dsp:nvSpPr>
        <dsp:cNvPr id="0" name=""/>
        <dsp:cNvSpPr/>
      </dsp:nvSpPr>
      <dsp:spPr>
        <a:xfrm rot="5400000">
          <a:off x="8356516" y="230197"/>
          <a:ext cx="876693" cy="1458797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15357881"/>
            <a:satOff val="17188"/>
            <a:lumOff val="981"/>
            <a:alphaOff val="0"/>
          </a:schemeClr>
        </a:solidFill>
        <a:ln w="19050" cap="flat" cmpd="sng" algn="ctr">
          <a:solidFill>
            <a:schemeClr val="accent5">
              <a:hueOff val="-15357881"/>
              <a:satOff val="17188"/>
              <a:lumOff val="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23869-3B62-4B2F-A290-9CA3FD058CB1}">
      <dsp:nvSpPr>
        <dsp:cNvPr id="0" name=""/>
        <dsp:cNvSpPr/>
      </dsp:nvSpPr>
      <dsp:spPr>
        <a:xfrm>
          <a:off x="8180041" y="666064"/>
          <a:ext cx="1547329" cy="1154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Gill Sans MT" panose="020B0502020104020203"/>
              <a:ea typeface="+mn-ea"/>
              <a:cs typeface="+mn-cs"/>
            </a:rPr>
            <a:t>2022-2024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Gill Sans MT" panose="020B0502020104020203"/>
              <a:ea typeface="+mn-ea"/>
              <a:cs typeface="+mn-cs"/>
            </a:rPr>
            <a:t>* Expansion of DTS PT to Hepatitis B &amp; Syphilis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Gill Sans MT" panose="020B0502020104020203"/>
              <a:ea typeface="+mn-ea"/>
              <a:cs typeface="+mn-cs"/>
            </a:rPr>
            <a:t>* Customization and pilot of </a:t>
          </a:r>
          <a:r>
            <a:rPr lang="en-US" sz="1600" kern="1200" dirty="0" err="1">
              <a:solidFill>
                <a:schemeClr val="bg1"/>
              </a:solidFill>
              <a:latin typeface="Gill Sans MT" panose="020B0502020104020203"/>
              <a:ea typeface="+mn-ea"/>
              <a:cs typeface="+mn-cs"/>
            </a:rPr>
            <a:t>ePT</a:t>
          </a:r>
          <a:r>
            <a:rPr lang="en-US" sz="1600" kern="1200" dirty="0">
              <a:solidFill>
                <a:schemeClr val="bg1"/>
              </a:solidFill>
              <a:latin typeface="Gill Sans MT" panose="020B0502020104020203"/>
              <a:ea typeface="+mn-ea"/>
              <a:cs typeface="+mn-cs"/>
            </a:rPr>
            <a:t> for PT data management</a:t>
          </a:r>
        </a:p>
      </dsp:txBody>
      <dsp:txXfrm>
        <a:off x="8180041" y="666064"/>
        <a:ext cx="1547329" cy="1154437"/>
      </dsp:txXfrm>
    </dsp:sp>
    <dsp:sp modelId="{F653AB2A-6587-461C-B418-07EEDB41F865}">
      <dsp:nvSpPr>
        <dsp:cNvPr id="0" name=""/>
        <dsp:cNvSpPr/>
      </dsp:nvSpPr>
      <dsp:spPr>
        <a:xfrm>
          <a:off x="9278693" y="122799"/>
          <a:ext cx="248492" cy="248492"/>
        </a:xfrm>
        <a:prstGeom prst="triangle">
          <a:avLst>
            <a:gd name="adj" fmla="val 100000"/>
          </a:avLst>
        </a:prstGeom>
        <a:solidFill>
          <a:schemeClr val="tx1">
            <a:lumMod val="6500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258E96-B5AD-40D6-AA4C-961C269CA4AF}">
      <dsp:nvSpPr>
        <dsp:cNvPr id="0" name=""/>
        <dsp:cNvSpPr/>
      </dsp:nvSpPr>
      <dsp:spPr>
        <a:xfrm rot="5400000">
          <a:off x="9968795" y="-168761"/>
          <a:ext cx="876693" cy="1458797"/>
        </a:xfrm>
        <a:prstGeom prst="corner">
          <a:avLst>
            <a:gd name="adj1" fmla="val 16120"/>
            <a:gd name="adj2" fmla="val 16110"/>
          </a:avLst>
        </a:prstGeom>
        <a:solidFill>
          <a:schemeClr val="tx1">
            <a:lumMod val="8500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579869-3167-4729-BA63-378CD5029B21}">
      <dsp:nvSpPr>
        <dsp:cNvPr id="0" name=""/>
        <dsp:cNvSpPr/>
      </dsp:nvSpPr>
      <dsp:spPr>
        <a:xfrm>
          <a:off x="9822453" y="267104"/>
          <a:ext cx="1317010" cy="1154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Gill Sans MT" panose="020B0502020104020203"/>
              <a:ea typeface="+mn-ea"/>
              <a:cs typeface="+mn-cs"/>
            </a:rPr>
            <a:t>2025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Gill Sans MT" panose="020B0502020104020203"/>
              <a:ea typeface="+mn-ea"/>
              <a:cs typeface="+mn-cs"/>
            </a:rPr>
            <a:t>* Nationwide roll out of </a:t>
          </a:r>
          <a:r>
            <a:rPr lang="en-US" sz="1600" kern="1200" dirty="0" err="1">
              <a:solidFill>
                <a:schemeClr val="bg1"/>
              </a:solidFill>
              <a:latin typeface="Gill Sans MT" panose="020B0502020104020203"/>
              <a:ea typeface="+mn-ea"/>
              <a:cs typeface="+mn-cs"/>
            </a:rPr>
            <a:t>ePT</a:t>
          </a:r>
          <a:endParaRPr lang="en-US" sz="1600" kern="1200" dirty="0">
            <a:solidFill>
              <a:schemeClr val="bg1"/>
            </a:solidFill>
            <a:latin typeface="Gill Sans MT" panose="020B0502020104020203"/>
            <a:ea typeface="+mn-ea"/>
            <a:cs typeface="+mn-cs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Gill Sans MT" panose="020B0502020104020203"/>
              <a:ea typeface="+mn-ea"/>
              <a:cs typeface="+mn-cs"/>
            </a:rPr>
            <a:t>* Plans for automating PT panel production</a:t>
          </a:r>
        </a:p>
      </dsp:txBody>
      <dsp:txXfrm>
        <a:off x="9822453" y="267104"/>
        <a:ext cx="1317010" cy="1154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97BC0-EF0D-44E6-98F7-3C1A9B7003BE}">
      <dsp:nvSpPr>
        <dsp:cNvPr id="0" name=""/>
        <dsp:cNvSpPr/>
      </dsp:nvSpPr>
      <dsp:spPr>
        <a:xfrm rot="5400000">
          <a:off x="2249468" y="527443"/>
          <a:ext cx="1477386" cy="128532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Health Centers</a:t>
          </a:r>
        </a:p>
      </dsp:txBody>
      <dsp:txXfrm rot="-5400000">
        <a:off x="2545794" y="661639"/>
        <a:ext cx="884733" cy="1016934"/>
      </dsp:txXfrm>
    </dsp:sp>
    <dsp:sp modelId="{1E2DBF64-40A3-43EA-A3E5-AC8DB6D0B92B}">
      <dsp:nvSpPr>
        <dsp:cNvPr id="0" name=""/>
        <dsp:cNvSpPr/>
      </dsp:nvSpPr>
      <dsp:spPr>
        <a:xfrm>
          <a:off x="3669827" y="726890"/>
          <a:ext cx="1648762" cy="886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>
            <a:latin typeface="Gill Sans MT" panose="020B0502020104020203" pitchFamily="34" charset="0"/>
          </a:endParaRPr>
        </a:p>
      </dsp:txBody>
      <dsp:txXfrm>
        <a:off x="3669827" y="726890"/>
        <a:ext cx="1648762" cy="886431"/>
      </dsp:txXfrm>
    </dsp:sp>
    <dsp:sp modelId="{7E62A662-669C-403F-8E0E-512C74D100CF}">
      <dsp:nvSpPr>
        <dsp:cNvPr id="0" name=""/>
        <dsp:cNvSpPr/>
      </dsp:nvSpPr>
      <dsp:spPr>
        <a:xfrm rot="5400000">
          <a:off x="861316" y="527443"/>
          <a:ext cx="1477386" cy="128532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685892"/>
            <a:satOff val="4125"/>
            <a:lumOff val="2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Correctional Services Clinics </a:t>
          </a:r>
        </a:p>
      </dsp:txBody>
      <dsp:txXfrm rot="-5400000">
        <a:off x="1157642" y="661639"/>
        <a:ext cx="884733" cy="1016934"/>
      </dsp:txXfrm>
    </dsp:sp>
    <dsp:sp modelId="{BFC23371-AC82-4CEC-A12A-284B273F3752}">
      <dsp:nvSpPr>
        <dsp:cNvPr id="0" name=""/>
        <dsp:cNvSpPr/>
      </dsp:nvSpPr>
      <dsp:spPr>
        <a:xfrm rot="5400000">
          <a:off x="1552732" y="1781449"/>
          <a:ext cx="1477386" cy="128532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371783"/>
            <a:satOff val="8250"/>
            <a:lumOff val="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+mn-ea"/>
              <a:cs typeface="+mn-cs"/>
            </a:rPr>
            <a:t>Points of Care Testing Sites (community or health facility)</a:t>
          </a:r>
        </a:p>
      </dsp:txBody>
      <dsp:txXfrm rot="-5400000">
        <a:off x="1849058" y="1915645"/>
        <a:ext cx="884733" cy="1016934"/>
      </dsp:txXfrm>
    </dsp:sp>
    <dsp:sp modelId="{AED478E7-73A1-4EBF-9051-A7C90DBF3C00}">
      <dsp:nvSpPr>
        <dsp:cNvPr id="0" name=""/>
        <dsp:cNvSpPr/>
      </dsp:nvSpPr>
      <dsp:spPr>
        <a:xfrm>
          <a:off x="0" y="1980896"/>
          <a:ext cx="1595577" cy="886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3667D-0D40-4C83-838A-AA1AD88733B1}">
      <dsp:nvSpPr>
        <dsp:cNvPr id="0" name=""/>
        <dsp:cNvSpPr/>
      </dsp:nvSpPr>
      <dsp:spPr>
        <a:xfrm rot="5400000">
          <a:off x="2940884" y="1781449"/>
          <a:ext cx="1477386" cy="128532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Armed forces facilities (Police &amp; Army)</a:t>
          </a:r>
        </a:p>
      </dsp:txBody>
      <dsp:txXfrm rot="-5400000">
        <a:off x="3237210" y="1915645"/>
        <a:ext cx="884733" cy="1016934"/>
      </dsp:txXfrm>
    </dsp:sp>
    <dsp:sp modelId="{43AC0C53-2103-41EE-A09E-B112FC0308E3}">
      <dsp:nvSpPr>
        <dsp:cNvPr id="0" name=""/>
        <dsp:cNvSpPr/>
      </dsp:nvSpPr>
      <dsp:spPr>
        <a:xfrm rot="5400000">
          <a:off x="2249468" y="3035454"/>
          <a:ext cx="1477386" cy="128532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4743566"/>
            <a:satOff val="16500"/>
            <a:lumOff val="9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Hospitals</a:t>
          </a:r>
        </a:p>
      </dsp:txBody>
      <dsp:txXfrm rot="-5400000">
        <a:off x="2545794" y="3169650"/>
        <a:ext cx="884733" cy="1016934"/>
      </dsp:txXfrm>
    </dsp:sp>
    <dsp:sp modelId="{EB3059CF-E48D-4104-AC7F-1839FE427917}">
      <dsp:nvSpPr>
        <dsp:cNvPr id="0" name=""/>
        <dsp:cNvSpPr/>
      </dsp:nvSpPr>
      <dsp:spPr>
        <a:xfrm>
          <a:off x="3669827" y="3234901"/>
          <a:ext cx="1648762" cy="886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F040FF-2235-4404-84BF-ACE952DED907}">
      <dsp:nvSpPr>
        <dsp:cNvPr id="0" name=""/>
        <dsp:cNvSpPr/>
      </dsp:nvSpPr>
      <dsp:spPr>
        <a:xfrm rot="5400000">
          <a:off x="861316" y="3035454"/>
          <a:ext cx="1477386" cy="128532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8429457"/>
            <a:satOff val="20625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Mini Labs</a:t>
          </a:r>
        </a:p>
      </dsp:txBody>
      <dsp:txXfrm rot="-5400000">
        <a:off x="1157642" y="3169650"/>
        <a:ext cx="884733" cy="1016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0.05665</cdr:x>
      <cdr:y>0.69835</cdr:y>
    </cdr:from>
    <cdr:to>
      <cdr:x>0.95697</cdr:x>
      <cdr:y>0.89397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AF238FA-F017-7E04-AB5D-9882BF4F0EBA}"/>
            </a:ext>
          </a:extLst>
        </cdr:cNvPr>
        <cdr:cNvSpPr txBox="1"/>
      </cdr:nvSpPr>
      <cdr:spPr>
        <a:xfrm xmlns:a="http://schemas.openxmlformats.org/drawingml/2006/main">
          <a:off x="641340" y="3264494"/>
          <a:ext cx="10192691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>
            <a:latin typeface="Gill Sans MT" panose="020B0502020104020203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0.05665</cdr:x>
      <cdr:y>0.69835</cdr:y>
    </cdr:from>
    <cdr:to>
      <cdr:x>0.95697</cdr:x>
      <cdr:y>0.89397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AF238FA-F017-7E04-AB5D-9882BF4F0EBA}"/>
            </a:ext>
          </a:extLst>
        </cdr:cNvPr>
        <cdr:cNvSpPr txBox="1"/>
      </cdr:nvSpPr>
      <cdr:spPr>
        <a:xfrm xmlns:a="http://schemas.openxmlformats.org/drawingml/2006/main">
          <a:off x="641340" y="3264494"/>
          <a:ext cx="10192691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>
            <a:latin typeface="Gill Sans MT" panose="020B0502020104020203" pitchFamily="34" charset="0"/>
          </a:endParaRPr>
        </a:p>
      </cdr:txBody>
    </cdr:sp>
  </cdr:relSizeAnchor>
  <cdr:relSizeAnchor xmlns:cdr="http://schemas.openxmlformats.org/drawingml/2006/chartDrawing">
    <cdr:from>
      <cdr:x>0.04155</cdr:x>
      <cdr:y>0.06581</cdr:y>
    </cdr:from>
    <cdr:to>
      <cdr:x>0.12232</cdr:x>
      <cdr:y>0.26143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EEF63A4F-B52E-F475-1E2E-727EB23989D5}"/>
            </a:ext>
          </a:extLst>
        </cdr:cNvPr>
        <cdr:cNvSpPr txBox="1"/>
      </cdr:nvSpPr>
      <cdr:spPr>
        <a:xfrm xmlns:a="http://schemas.openxmlformats.org/drawingml/2006/main">
          <a:off x="470425" y="3076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0.05514</cdr:x>
      <cdr:y>0.16271</cdr:y>
    </cdr:from>
    <cdr:to>
      <cdr:x>0.13591</cdr:x>
      <cdr:y>0.35832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DC76AB31-BC1A-A05F-2445-418D1D934708}"/>
            </a:ext>
          </a:extLst>
        </cdr:cNvPr>
        <cdr:cNvSpPr txBox="1"/>
      </cdr:nvSpPr>
      <cdr:spPr>
        <a:xfrm xmlns:a="http://schemas.openxmlformats.org/drawingml/2006/main">
          <a:off x="624250" y="7605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0.08911</cdr:x>
      <cdr:y>0.19744</cdr:y>
    </cdr:from>
    <cdr:to>
      <cdr:x>0.79565</cdr:x>
      <cdr:y>0.39305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A049F668-1DFA-33B4-5002-DB2652DF1361}"/>
            </a:ext>
          </a:extLst>
        </cdr:cNvPr>
        <cdr:cNvSpPr txBox="1"/>
      </cdr:nvSpPr>
      <cdr:spPr>
        <a:xfrm xmlns:a="http://schemas.openxmlformats.org/drawingml/2006/main">
          <a:off x="1008810" y="922946"/>
          <a:ext cx="799886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0.05665</cdr:x>
      <cdr:y>0.69835</cdr:y>
    </cdr:from>
    <cdr:to>
      <cdr:x>0.95697</cdr:x>
      <cdr:y>0.89397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AF238FA-F017-7E04-AB5D-9882BF4F0EBA}"/>
            </a:ext>
          </a:extLst>
        </cdr:cNvPr>
        <cdr:cNvSpPr txBox="1"/>
      </cdr:nvSpPr>
      <cdr:spPr>
        <a:xfrm xmlns:a="http://schemas.openxmlformats.org/drawingml/2006/main">
          <a:off x="641340" y="3264494"/>
          <a:ext cx="10192691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>
            <a:latin typeface="Gill Sans MT" panose="020B0502020104020203" pitchFamily="34" charset="0"/>
          </a:endParaRPr>
        </a:p>
      </cdr:txBody>
    </cdr:sp>
  </cdr:relSizeAnchor>
  <cdr:relSizeAnchor xmlns:cdr="http://schemas.openxmlformats.org/drawingml/2006/chartDrawing">
    <cdr:from>
      <cdr:x>0.04155</cdr:x>
      <cdr:y>0.06581</cdr:y>
    </cdr:from>
    <cdr:to>
      <cdr:x>0.12232</cdr:x>
      <cdr:y>0.26143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EEF63A4F-B52E-F475-1E2E-727EB23989D5}"/>
            </a:ext>
          </a:extLst>
        </cdr:cNvPr>
        <cdr:cNvSpPr txBox="1"/>
      </cdr:nvSpPr>
      <cdr:spPr>
        <a:xfrm xmlns:a="http://schemas.openxmlformats.org/drawingml/2006/main">
          <a:off x="470425" y="3076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0.05514</cdr:x>
      <cdr:y>0.16271</cdr:y>
    </cdr:from>
    <cdr:to>
      <cdr:x>0.13591</cdr:x>
      <cdr:y>0.35832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DC76AB31-BC1A-A05F-2445-418D1D934708}"/>
            </a:ext>
          </a:extLst>
        </cdr:cNvPr>
        <cdr:cNvSpPr txBox="1"/>
      </cdr:nvSpPr>
      <cdr:spPr>
        <a:xfrm xmlns:a="http://schemas.openxmlformats.org/drawingml/2006/main">
          <a:off x="624250" y="7605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0.08911</cdr:x>
      <cdr:y>0.19744</cdr:y>
    </cdr:from>
    <cdr:to>
      <cdr:x>0.79565</cdr:x>
      <cdr:y>0.39305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A049F668-1DFA-33B4-5002-DB2652DF1361}"/>
            </a:ext>
          </a:extLst>
        </cdr:cNvPr>
        <cdr:cNvSpPr txBox="1"/>
      </cdr:nvSpPr>
      <cdr:spPr>
        <a:xfrm xmlns:a="http://schemas.openxmlformats.org/drawingml/2006/main">
          <a:off x="1008810" y="922946"/>
          <a:ext cx="799886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0.05665</cdr:x>
      <cdr:y>0.69835</cdr:y>
    </cdr:from>
    <cdr:to>
      <cdr:x>0.95697</cdr:x>
      <cdr:y>0.89397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AF238FA-F017-7E04-AB5D-9882BF4F0EBA}"/>
            </a:ext>
          </a:extLst>
        </cdr:cNvPr>
        <cdr:cNvSpPr txBox="1"/>
      </cdr:nvSpPr>
      <cdr:spPr>
        <a:xfrm xmlns:a="http://schemas.openxmlformats.org/drawingml/2006/main">
          <a:off x="641340" y="3264494"/>
          <a:ext cx="10192691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>
            <a:latin typeface="Gill Sans MT" panose="020B0502020104020203" pitchFamily="34" charset="0"/>
          </a:endParaRPr>
        </a:p>
      </cdr:txBody>
    </cdr:sp>
  </cdr:relSizeAnchor>
  <cdr:relSizeAnchor xmlns:cdr="http://schemas.openxmlformats.org/drawingml/2006/chartDrawing">
    <cdr:from>
      <cdr:x>0.04155</cdr:x>
      <cdr:y>0.06581</cdr:y>
    </cdr:from>
    <cdr:to>
      <cdr:x>0.12232</cdr:x>
      <cdr:y>0.26143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EEF63A4F-B52E-F475-1E2E-727EB23989D5}"/>
            </a:ext>
          </a:extLst>
        </cdr:cNvPr>
        <cdr:cNvSpPr txBox="1"/>
      </cdr:nvSpPr>
      <cdr:spPr>
        <a:xfrm xmlns:a="http://schemas.openxmlformats.org/drawingml/2006/main">
          <a:off x="470425" y="3076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0.05514</cdr:x>
      <cdr:y>0.16271</cdr:y>
    </cdr:from>
    <cdr:to>
      <cdr:x>0.13591</cdr:x>
      <cdr:y>0.35832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DC76AB31-BC1A-A05F-2445-418D1D934708}"/>
            </a:ext>
          </a:extLst>
        </cdr:cNvPr>
        <cdr:cNvSpPr txBox="1"/>
      </cdr:nvSpPr>
      <cdr:spPr>
        <a:xfrm xmlns:a="http://schemas.openxmlformats.org/drawingml/2006/main">
          <a:off x="624250" y="7605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0.08911</cdr:x>
      <cdr:y>0.19744</cdr:y>
    </cdr:from>
    <cdr:to>
      <cdr:x>0.79565</cdr:x>
      <cdr:y>0.39305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A049F668-1DFA-33B4-5002-DB2652DF1361}"/>
            </a:ext>
          </a:extLst>
        </cdr:cNvPr>
        <cdr:cNvSpPr txBox="1"/>
      </cdr:nvSpPr>
      <cdr:spPr>
        <a:xfrm xmlns:a="http://schemas.openxmlformats.org/drawingml/2006/main">
          <a:off x="1008810" y="922946"/>
          <a:ext cx="799886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F2886EAF-4B8C-2DEA-FD61-0AA5BC9B059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6928881" cy="6188148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BD99B-B6C1-4292-868C-D7148FF81658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82EE2-8645-4446-AC0C-A8F0499D9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93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82EE2-8645-4446-AC0C-A8F0499D97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39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82EE2-8645-4446-AC0C-A8F0499D97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68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82EE2-8645-4446-AC0C-A8F0499D97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96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B0C52-8702-400B-A5FD-F122058BF212}" type="datetimeFigureOut">
              <a:rPr kumimoji="0" lang="en-S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05/29/2024</a:t>
            </a:fld>
            <a:endParaRPr kumimoji="0" lang="en-S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594AF0-F144-4FC8-93C7-F4D6294E825B}" type="slidenum">
              <a:rPr kumimoji="0" lang="en-S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854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B0C52-8702-400B-A5FD-F122058BF212}" type="datetimeFigureOut">
              <a:rPr kumimoji="0" lang="en-S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05/29/2024</a:t>
            </a:fld>
            <a:endParaRPr kumimoji="0" lang="en-S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594AF0-F144-4FC8-93C7-F4D6294E825B}" type="slidenum">
              <a:rPr kumimoji="0" lang="en-S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728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B0C52-8702-400B-A5FD-F122058BF212}" type="datetimeFigureOut">
              <a:rPr kumimoji="0" lang="en-S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05/29/2024</a:t>
            </a:fld>
            <a:endParaRPr kumimoji="0" lang="en-S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594AF0-F144-4FC8-93C7-F4D6294E825B}" type="slidenum">
              <a:rPr kumimoji="0" lang="en-S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311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B0C52-8702-400B-A5FD-F122058BF212}" type="datetimeFigureOut">
              <a:rPr kumimoji="0" lang="en-S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05/29/2024</a:t>
            </a:fld>
            <a:endParaRPr kumimoji="0" lang="en-S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594AF0-F144-4FC8-93C7-F4D6294E825B}" type="slidenum">
              <a:rPr kumimoji="0" lang="en-S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8084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B0C52-8702-400B-A5FD-F122058BF212}" type="datetimeFigureOut">
              <a:rPr kumimoji="0" lang="en-S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05/29/2024</a:t>
            </a:fld>
            <a:endParaRPr kumimoji="0" lang="en-S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594AF0-F144-4FC8-93C7-F4D6294E825B}" type="slidenum">
              <a:rPr kumimoji="0" lang="en-S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55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B0C52-8702-400B-A5FD-F122058BF212}" type="datetimeFigureOut">
              <a:rPr kumimoji="0" lang="en-S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05/29/2024</a:t>
            </a:fld>
            <a:endParaRPr kumimoji="0" lang="en-S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594AF0-F144-4FC8-93C7-F4D6294E825B}" type="slidenum">
              <a:rPr kumimoji="0" lang="en-S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654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B0C52-8702-400B-A5FD-F122058BF212}" type="datetimeFigureOut">
              <a:rPr kumimoji="0" lang="en-S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05/29/2024</a:t>
            </a:fld>
            <a:endParaRPr kumimoji="0" lang="en-S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594AF0-F144-4FC8-93C7-F4D6294E825B}" type="slidenum">
              <a:rPr kumimoji="0" lang="en-S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251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B0C52-8702-400B-A5FD-F122058BF212}" type="datetimeFigureOut">
              <a:rPr kumimoji="0" lang="en-S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05/29/2024</a:t>
            </a:fld>
            <a:endParaRPr kumimoji="0" lang="en-S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594AF0-F144-4FC8-93C7-F4D6294E825B}" type="slidenum">
              <a:rPr kumimoji="0" lang="en-S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218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B0C52-8702-400B-A5FD-F122058BF212}" type="datetimeFigureOut">
              <a:rPr kumimoji="0" lang="en-S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05/29/2024</a:t>
            </a:fld>
            <a:endParaRPr kumimoji="0" lang="en-S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594AF0-F144-4FC8-93C7-F4D6294E825B}" type="slidenum">
              <a:rPr kumimoji="0" lang="en-S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B0C52-8702-400B-A5FD-F122058BF212}" type="datetimeFigureOut">
              <a:rPr kumimoji="0" lang="en-S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05/29/2024</a:t>
            </a:fld>
            <a:endParaRPr kumimoji="0" lang="en-S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594AF0-F144-4FC8-93C7-F4D6294E825B}" type="slidenum">
              <a:rPr kumimoji="0" lang="en-S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710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B0C52-8702-400B-A5FD-F122058BF212}" type="datetimeFigureOut">
              <a:rPr kumimoji="0" lang="en-S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05/29/2024</a:t>
            </a:fld>
            <a:endParaRPr kumimoji="0" lang="en-S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594AF0-F144-4FC8-93C7-F4D6294E825B}" type="slidenum">
              <a:rPr kumimoji="0" lang="en-S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477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B0C52-8702-400B-A5FD-F122058BF212}" type="datetimeFigureOut">
              <a:rPr kumimoji="0" lang="en-S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05/29/2024</a:t>
            </a:fld>
            <a:endParaRPr kumimoji="0" lang="en-S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594AF0-F144-4FC8-93C7-F4D6294E825B}" type="slidenum">
              <a:rPr kumimoji="0" lang="en-S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992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B0C52-8702-400B-A5FD-F122058BF212}" type="datetimeFigureOut">
              <a:rPr kumimoji="0" lang="en-S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05/29/2024</a:t>
            </a:fld>
            <a:endParaRPr kumimoji="0" lang="en-S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594AF0-F144-4FC8-93C7-F4D6294E825B}" type="slidenum">
              <a:rPr kumimoji="0" lang="en-S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612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B0C52-8702-400B-A5FD-F122058BF212}" type="datetimeFigureOut">
              <a:rPr kumimoji="0" lang="en-S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05/29/2024</a:t>
            </a:fld>
            <a:endParaRPr kumimoji="0" lang="en-S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594AF0-F144-4FC8-93C7-F4D6294E825B}" type="slidenum">
              <a:rPr kumimoji="0" lang="en-S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012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B0C52-8702-400B-A5FD-F122058BF212}" type="datetimeFigureOut">
              <a:rPr kumimoji="0" lang="en-S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05/29/2024</a:t>
            </a:fld>
            <a:endParaRPr kumimoji="0" lang="en-S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594AF0-F144-4FC8-93C7-F4D6294E825B}" type="slidenum">
              <a:rPr kumimoji="0" lang="en-S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531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B0C52-8702-400B-A5FD-F122058BF212}" type="datetimeFigureOut">
              <a:rPr kumimoji="0" lang="en-S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05/29/2024</a:t>
            </a:fld>
            <a:endParaRPr kumimoji="0" lang="en-S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594AF0-F144-4FC8-93C7-F4D6294E825B}" type="slidenum">
              <a:rPr kumimoji="0" lang="en-S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28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B0C52-8702-400B-A5FD-F122058BF212}" type="datetimeFigureOut">
              <a:rPr kumimoji="0" lang="en-S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05/29/2024</a:t>
            </a:fld>
            <a:endParaRPr kumimoji="0" lang="en-S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594AF0-F144-4FC8-93C7-F4D6294E825B}" type="slidenum">
              <a:rPr kumimoji="0" lang="en-S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20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5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B0C52-8702-400B-A5FD-F122058BF212}" type="datetimeFigureOut">
              <a:rPr kumimoji="0" lang="en-S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05/29/2024</a:t>
            </a:fld>
            <a:endParaRPr kumimoji="0" lang="en-SZ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Z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594AF0-F144-4FC8-93C7-F4D6294E825B}" type="slidenum">
              <a:rPr kumimoji="0" lang="en-S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Z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6508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bg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Montserrat Extra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Montserrat SemiBold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Montserrat SemiBold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Montserrat SemiBold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Montserrat SemiBold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Montserrat SemiBold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875" y="1243243"/>
            <a:ext cx="10439400" cy="2804882"/>
          </a:xfrm>
        </p:spPr>
        <p:txBody>
          <a:bodyPr anchor="ctr"/>
          <a:lstStyle/>
          <a:p>
            <a:r>
              <a:rPr lang="en-ZA" b="0" cap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Overview Of HIV Proficiency Testing In Eswatini</a:t>
            </a:r>
            <a:endParaRPr lang="en-ZA" b="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E07D94-55B9-9334-000A-EE6D72F1A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4875" y="4187439"/>
            <a:ext cx="10439400" cy="1427318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ffectLst/>
                <a:latin typeface="Gill Sans MT" panose="020B0502020104020203" pitchFamily="34" charset="0"/>
              </a:rPr>
              <a:t>Mr. </a:t>
            </a:r>
            <a:r>
              <a:rPr lang="en-US" dirty="0" err="1">
                <a:effectLst/>
                <a:latin typeface="Gill Sans MT" panose="020B0502020104020203" pitchFamily="34" charset="0"/>
              </a:rPr>
              <a:t>Gcina</a:t>
            </a:r>
            <a:r>
              <a:rPr lang="en-US" dirty="0">
                <a:effectLst/>
                <a:latin typeface="Gill Sans MT" panose="020B0502020104020203" pitchFamily="34" charset="0"/>
              </a:rPr>
              <a:t> Dlamini. MT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ffectLst/>
                <a:latin typeface="Gill Sans MT" panose="020B0502020104020203" pitchFamily="34" charset="0"/>
              </a:rPr>
              <a:t>National Quality Assurance Unit – Principal Laboratory Technologist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ffectLst/>
                <a:latin typeface="Gill Sans MT" panose="020B0502020104020203" pitchFamily="34" charset="0"/>
              </a:rPr>
              <a:t>Eswatini Health Laboratory Services </a:t>
            </a:r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id="{804FB787-1165-A44C-96A5-2601B995A9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7483" y="21261"/>
            <a:ext cx="1974185" cy="9763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C4CBA7-0C89-D680-F548-8315E14BD4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24" t="28372" r="19806" b="26046"/>
          <a:stretch/>
        </p:blipFill>
        <p:spPr>
          <a:xfrm>
            <a:off x="10424380" y="6022294"/>
            <a:ext cx="1297973" cy="7511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15B052-3856-08FB-A877-454E1C7D5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302" y="6028106"/>
            <a:ext cx="2801917" cy="7453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C3D4BE-8E4C-658C-7DE2-22B9028CC2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1003" y="40914841"/>
            <a:ext cx="1454592" cy="8093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5A7C20-DD1E-E5E1-27EE-F0C50F974F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049" y="6028238"/>
            <a:ext cx="1591092" cy="74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31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BDA59-C614-CB20-CBC8-0CEF2F96B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324739"/>
            <a:ext cx="11321142" cy="1068225"/>
          </a:xfrm>
        </p:spPr>
        <p:txBody>
          <a:bodyPr>
            <a:normAutofit fontScale="90000"/>
          </a:bodyPr>
          <a:lstStyle/>
          <a:p>
            <a:r>
              <a:rPr lang="en-US" sz="4400" b="0" cap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Reasons for Failure &amp; Corrective Actions Approaches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2DAA66-D941-C490-64B5-18857298B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0751" y="1720093"/>
            <a:ext cx="5475820" cy="473977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buFont typeface="Courier New" panose="02070309020205020404" pitchFamily="49" charset="0"/>
              <a:buChar char="o"/>
              <a:defRPr/>
            </a:pPr>
            <a:r>
              <a:rPr lang="en-ZA" dirty="0">
                <a:solidFill>
                  <a:prstClr val="black"/>
                </a:solidFill>
                <a:effectLst/>
                <a:latin typeface="Gill Sans MT" panose="020B0502020104020203" pitchFamily="34" charset="0"/>
                <a:cs typeface="Calibri" panose="020F0502020204030204" pitchFamily="34" charset="0"/>
              </a:rPr>
              <a:t>Sites with unsatisfactory PT performance score (&lt;100%) receive support to implement the corrective actions.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buFont typeface="Courier New" panose="02070309020205020404" pitchFamily="49" charset="0"/>
              <a:buChar char="o"/>
              <a:defRPr/>
            </a:pPr>
            <a:endParaRPr lang="en-ZA" dirty="0">
              <a:solidFill>
                <a:prstClr val="black"/>
              </a:solidFill>
              <a:effectLst/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buFont typeface="Courier New" panose="02070309020205020404" pitchFamily="49" charset="0"/>
              <a:buChar char="o"/>
              <a:defRPr/>
            </a:pPr>
            <a:r>
              <a:rPr lang="en-ZA" dirty="0">
                <a:solidFill>
                  <a:prstClr val="black"/>
                </a:solidFill>
                <a:effectLst/>
                <a:latin typeface="Gill Sans MT" panose="020B0502020104020203" pitchFamily="34" charset="0"/>
                <a:cs typeface="Calibri" panose="020F0502020204030204" pitchFamily="34" charset="0"/>
              </a:rPr>
              <a:t>The support is based on the type of corrective actions to be implemented by testing site.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buFont typeface="Courier New" panose="02070309020205020404" pitchFamily="49" charset="0"/>
              <a:buChar char="o"/>
              <a:defRPr/>
            </a:pPr>
            <a:endParaRPr lang="en-ZA" dirty="0">
              <a:solidFill>
                <a:prstClr val="black"/>
              </a:solidFill>
              <a:effectLst/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buFont typeface="Courier New" panose="02070309020205020404" pitchFamily="49" charset="0"/>
              <a:buChar char="o"/>
              <a:defRPr/>
            </a:pPr>
            <a:r>
              <a:rPr lang="en-ZA" dirty="0">
                <a:solidFill>
                  <a:prstClr val="black"/>
                </a:solidFill>
                <a:effectLst/>
                <a:latin typeface="Gill Sans MT" panose="020B0502020104020203" pitchFamily="34" charset="0"/>
                <a:cs typeface="Calibri" panose="020F0502020204030204" pitchFamily="34" charset="0"/>
              </a:rPr>
              <a:t>It includes but is not limited to the following: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buFont typeface="Courier New" panose="02070309020205020404" pitchFamily="49" charset="0"/>
              <a:buChar char="o"/>
              <a:defRPr/>
            </a:pPr>
            <a:r>
              <a:rPr lang="en-ZA" dirty="0">
                <a:solidFill>
                  <a:prstClr val="black"/>
                </a:solidFill>
                <a:effectLst/>
                <a:latin typeface="Gill Sans MT" panose="020B0502020104020203" pitchFamily="34" charset="0"/>
                <a:cs typeface="Calibri" panose="020F0502020204030204" pitchFamily="34" charset="0"/>
              </a:rPr>
              <a:t>Mentorship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buFont typeface="Courier New" panose="02070309020205020404" pitchFamily="49" charset="0"/>
              <a:buChar char="o"/>
              <a:defRPr/>
            </a:pPr>
            <a:r>
              <a:rPr lang="en-ZA" dirty="0">
                <a:solidFill>
                  <a:prstClr val="black"/>
                </a:solidFill>
                <a:effectLst/>
                <a:latin typeface="Gill Sans MT" panose="020B0502020104020203" pitchFamily="34" charset="0"/>
                <a:cs typeface="Calibri" panose="020F0502020204030204" pitchFamily="34" charset="0"/>
              </a:rPr>
              <a:t>Site supervisory visit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buFont typeface="Courier New" panose="02070309020205020404" pitchFamily="49" charset="0"/>
              <a:buChar char="o"/>
              <a:defRPr/>
            </a:pPr>
            <a:r>
              <a:rPr lang="en-ZA" dirty="0">
                <a:solidFill>
                  <a:prstClr val="black"/>
                </a:solidFill>
                <a:effectLst/>
                <a:latin typeface="Gill Sans MT" panose="020B0502020104020203" pitchFamily="34" charset="0"/>
                <a:cs typeface="Calibri" panose="020F0502020204030204" pitchFamily="34" charset="0"/>
              </a:rPr>
              <a:t>Onsite re-training, if necessary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buFont typeface="Courier New" panose="02070309020205020404" pitchFamily="49" charset="0"/>
              <a:buChar char="o"/>
              <a:defRPr/>
            </a:pPr>
            <a:r>
              <a:rPr lang="en-ZA" dirty="0">
                <a:solidFill>
                  <a:prstClr val="black"/>
                </a:solidFill>
                <a:effectLst/>
                <a:latin typeface="Gill Sans MT" panose="020B0502020104020203" pitchFamily="34" charset="0"/>
                <a:cs typeface="Calibri" panose="020F0502020204030204" pitchFamily="34" charset="0"/>
              </a:rPr>
              <a:t>Retesting of PT panels if reason for failure is  incorrect final results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MT" panose="020B05020201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7" name="Content Placeholder 19">
            <a:extLst>
              <a:ext uri="{FF2B5EF4-FFF2-40B4-BE49-F238E27FC236}">
                <a16:creationId xmlns:a16="http://schemas.microsoft.com/office/drawing/2014/main" id="{09B53CC0-6562-470A-0397-42D493A940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5429" y="1720094"/>
            <a:ext cx="5315120" cy="473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50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BDA59-C614-CB20-CBC8-0CEF2F96B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257607"/>
            <a:ext cx="11321142" cy="896076"/>
          </a:xfrm>
        </p:spPr>
        <p:txBody>
          <a:bodyPr>
            <a:normAutofit/>
          </a:bodyPr>
          <a:lstStyle/>
          <a:p>
            <a:r>
              <a:rPr lang="en-US" sz="4400" b="0" cap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What Have We Learned?</a:t>
            </a:r>
          </a:p>
        </p:txBody>
      </p:sp>
      <p:graphicFrame>
        <p:nvGraphicFramePr>
          <p:cNvPr id="13" name="Content Placeholder 9">
            <a:extLst>
              <a:ext uri="{FF2B5EF4-FFF2-40B4-BE49-F238E27FC236}">
                <a16:creationId xmlns:a16="http://schemas.microsoft.com/office/drawing/2014/main" id="{258F9C6A-6D00-6BBE-33CB-2CF9C825A54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26434239"/>
              </p:ext>
            </p:extLst>
          </p:nvPr>
        </p:nvGraphicFramePr>
        <p:xfrm>
          <a:off x="435429" y="1461331"/>
          <a:ext cx="11321142" cy="5276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EBB1056-3F86-5316-2A41-BB77FE997FE4}"/>
              </a:ext>
            </a:extLst>
          </p:cNvPr>
          <p:cNvSpPr txBox="1"/>
          <p:nvPr/>
        </p:nvSpPr>
        <p:spPr>
          <a:xfrm>
            <a:off x="931492" y="1777526"/>
            <a:ext cx="9790817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Rigorous quality assurance measures are paramount to maintaining the integrity and reliability of PT activities.</a:t>
            </a:r>
          </a:p>
          <a:p>
            <a:pPr marL="285750" indent="-285750">
              <a:buClr>
                <a:srgbClr val="00B0F0"/>
              </a:buClr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285750" indent="-285750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PT program should be adaptable to the evolving needs and advancements in testing methodologies, algorithms, and technologies.</a:t>
            </a:r>
          </a:p>
          <a:p>
            <a:pPr marL="285750" indent="-285750">
              <a:buClr>
                <a:srgbClr val="00B0F0"/>
              </a:buClr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285750" indent="-285750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Establish mechanisms for feedback and dialogue between stakeholders to address challenges and improve program effectiveness continually.</a:t>
            </a:r>
          </a:p>
          <a:p>
            <a:pPr marL="285750" indent="-285750">
              <a:buClr>
                <a:srgbClr val="00B0F0"/>
              </a:buClr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285750" indent="-285750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Effective communication and continuous education are essential for ensuring understanding and compliance of participating laboratories and lab and testing points.</a:t>
            </a:r>
          </a:p>
        </p:txBody>
      </p:sp>
    </p:spTree>
    <p:extLst>
      <p:ext uri="{BB962C8B-B14F-4D97-AF65-F5344CB8AC3E}">
        <p14:creationId xmlns:p14="http://schemas.microsoft.com/office/powerpoint/2010/main" val="1870083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BDA59-C614-CB20-CBC8-0CEF2F96B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257607"/>
            <a:ext cx="11321142" cy="896076"/>
          </a:xfrm>
        </p:spPr>
        <p:txBody>
          <a:bodyPr>
            <a:normAutofit/>
          </a:bodyPr>
          <a:lstStyle/>
          <a:p>
            <a:r>
              <a:rPr lang="en-US" sz="4400" b="0" cap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Acknowledgements</a:t>
            </a:r>
          </a:p>
        </p:txBody>
      </p:sp>
      <p:graphicFrame>
        <p:nvGraphicFramePr>
          <p:cNvPr id="7" name="Content Placeholder 9">
            <a:extLst>
              <a:ext uri="{FF2B5EF4-FFF2-40B4-BE49-F238E27FC236}">
                <a16:creationId xmlns:a16="http://schemas.microsoft.com/office/drawing/2014/main" id="{25299B68-B9D5-7505-0DBB-27FB10AA03B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09749646"/>
              </p:ext>
            </p:extLst>
          </p:nvPr>
        </p:nvGraphicFramePr>
        <p:xfrm>
          <a:off x="435429" y="1461331"/>
          <a:ext cx="11321142" cy="467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C53649C-2D83-30EC-9C13-EDB7FEB02DA5}"/>
              </a:ext>
            </a:extLst>
          </p:cNvPr>
          <p:cNvSpPr txBox="1"/>
          <p:nvPr/>
        </p:nvSpPr>
        <p:spPr>
          <a:xfrm>
            <a:off x="920859" y="1611566"/>
            <a:ext cx="9790817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Ministry of Health various programs</a:t>
            </a:r>
          </a:p>
          <a:p>
            <a:pPr marL="285750" indent="-285750">
              <a:buClr>
                <a:srgbClr val="00B0F0"/>
              </a:buClr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285750" indent="-285750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PEPFAR-Eswatini </a:t>
            </a:r>
          </a:p>
          <a:p>
            <a:pPr marL="285750" indent="-285750">
              <a:buClr>
                <a:srgbClr val="00B0F0"/>
              </a:buClr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285750" indent="-285750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PEPFAR funded partners: URC, ICAP, PSI</a:t>
            </a:r>
          </a:p>
          <a:p>
            <a:pPr marL="285750" indent="-285750">
              <a:buClr>
                <a:srgbClr val="00B0F0"/>
              </a:buClr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285750" indent="-285750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TASC</a:t>
            </a:r>
          </a:p>
          <a:p>
            <a:pPr marL="285750" indent="-285750">
              <a:buClr>
                <a:srgbClr val="00B0F0"/>
              </a:buClr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285750" indent="-285750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Laboratories and testing points</a:t>
            </a:r>
          </a:p>
          <a:p>
            <a:pPr marL="285750" indent="-285750">
              <a:buClr>
                <a:srgbClr val="00B0F0"/>
              </a:buClr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285750" indent="-285750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 AFENET</a:t>
            </a:r>
          </a:p>
          <a:p>
            <a:pPr marL="742950" lvl="1" indent="-285750">
              <a:buClr>
                <a:srgbClr val="00B0F0"/>
              </a:buClr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56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2B08567-B6F7-AE2E-C0DB-162BBC329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448" y="425303"/>
            <a:ext cx="4573018" cy="2785730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SIYABONGA</a:t>
            </a:r>
          </a:p>
        </p:txBody>
      </p:sp>
      <p:graphicFrame>
        <p:nvGraphicFramePr>
          <p:cNvPr id="13" name="Content Placeholder 9">
            <a:extLst>
              <a:ext uri="{FF2B5EF4-FFF2-40B4-BE49-F238E27FC236}">
                <a16:creationId xmlns:a16="http://schemas.microsoft.com/office/drawing/2014/main" id="{258F9C6A-6D00-6BBE-33CB-2CF9C825A5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786686"/>
              </p:ext>
            </p:extLst>
          </p:nvPr>
        </p:nvGraphicFramePr>
        <p:xfrm>
          <a:off x="4986670" y="425303"/>
          <a:ext cx="6928881" cy="6188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097B904-DECC-92CC-BF51-A5D5456E3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448" y="3211033"/>
            <a:ext cx="4573018" cy="3402418"/>
          </a:xfrm>
        </p:spPr>
        <p:txBody>
          <a:bodyPr anchor="ctr"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  <a:p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</a:t>
            </a:r>
          </a:p>
          <a:p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</a:t>
            </a:r>
          </a:p>
          <a:p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ABRIGADO</a:t>
            </a:r>
          </a:p>
        </p:txBody>
      </p:sp>
    </p:spTree>
    <p:extLst>
      <p:ext uri="{BB962C8B-B14F-4D97-AF65-F5344CB8AC3E}">
        <p14:creationId xmlns:p14="http://schemas.microsoft.com/office/powerpoint/2010/main" val="866698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9AEB9-3165-BE7C-6283-B9C222845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1743739"/>
            <a:ext cx="11321142" cy="4146697"/>
          </a:xfrm>
        </p:spPr>
        <p:txBody>
          <a:bodyPr anchor="ctr">
            <a:normAutofit/>
          </a:bodyPr>
          <a:lstStyle/>
          <a:p>
            <a:pPr marL="914400" indent="-455613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latin typeface="Gill Sans MT" panose="020B0502020104020203" pitchFamily="34" charset="0"/>
              </a:rPr>
              <a:t>Background &amp; Context</a:t>
            </a:r>
          </a:p>
          <a:p>
            <a:pPr marL="914400" indent="-455613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latin typeface="Gill Sans MT" panose="020B0502020104020203" pitchFamily="34" charset="0"/>
              </a:rPr>
              <a:t>Eswatini PT journey</a:t>
            </a:r>
          </a:p>
          <a:p>
            <a:pPr marL="914400" indent="-455613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latin typeface="Gill Sans MT" panose="020B0502020104020203" pitchFamily="34" charset="0"/>
              </a:rPr>
              <a:t>Our Approach</a:t>
            </a:r>
          </a:p>
          <a:p>
            <a:pPr marL="914400" indent="-455613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latin typeface="Gill Sans MT" panose="020B0502020104020203" pitchFamily="34" charset="0"/>
              </a:rPr>
              <a:t>Some Results</a:t>
            </a:r>
          </a:p>
          <a:p>
            <a:pPr marL="914400" indent="-455613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US" sz="2800">
                <a:effectLst/>
                <a:latin typeface="Gill Sans MT" panose="020B0502020104020203" pitchFamily="34" charset="0"/>
              </a:rPr>
              <a:t>Lessons Learned</a:t>
            </a:r>
            <a:endParaRPr lang="en-US" sz="2800" dirty="0">
              <a:effectLst/>
              <a:latin typeface="Gill Sans MT" panose="020B0502020104020203" pitchFamily="34" charset="0"/>
            </a:endParaRPr>
          </a:p>
          <a:p>
            <a:endParaRPr lang="en-US" sz="2400" dirty="0">
              <a:effectLst/>
              <a:latin typeface="Gill Sans MT" panose="020B05020201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876D019-2E79-1212-8B88-AA63B980D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308149"/>
            <a:ext cx="11321142" cy="1186421"/>
          </a:xfrm>
        </p:spPr>
        <p:txBody>
          <a:bodyPr>
            <a:normAutofit/>
          </a:bodyPr>
          <a:lstStyle/>
          <a:p>
            <a:r>
              <a:rPr lang="en-US" sz="4000" b="0" cap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Presentation Outline</a:t>
            </a:r>
          </a:p>
        </p:txBody>
      </p:sp>
    </p:spTree>
    <p:extLst>
      <p:ext uri="{BB962C8B-B14F-4D97-AF65-F5344CB8AC3E}">
        <p14:creationId xmlns:p14="http://schemas.microsoft.com/office/powerpoint/2010/main" val="2552790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BDA59-C614-CB20-CBC8-0CEF2F96B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308149"/>
            <a:ext cx="11321142" cy="1186421"/>
          </a:xfrm>
        </p:spPr>
        <p:txBody>
          <a:bodyPr>
            <a:normAutofit/>
          </a:bodyPr>
          <a:lstStyle/>
          <a:p>
            <a:r>
              <a:rPr lang="en-US" sz="4000" b="0" cap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B9AD9-6D4F-6CAC-C884-129B2CD32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53477" y="1616149"/>
            <a:ext cx="5003095" cy="500945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>
              <a:solidFill>
                <a:srgbClr val="0070C0"/>
              </a:solidFill>
              <a:latin typeface="Gill Sans MT" panose="020B05020201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200" dirty="0">
                <a:solidFill>
                  <a:srgbClr val="0070C0"/>
                </a:solidFill>
                <a:latin typeface="Gill Sans MT" panose="020B0502020104020203" pitchFamily="34" charset="0"/>
              </a:rPr>
              <a:t>Eswatini HIV RT Quality Assurance Context</a:t>
            </a:r>
          </a:p>
          <a:p>
            <a:pPr marL="231775" indent="-231775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defRPr/>
            </a:pPr>
            <a:endParaRPr lang="en-ZA" dirty="0">
              <a:solidFill>
                <a:prstClr val="black"/>
              </a:solidFill>
              <a:effectLst/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prstClr val="black"/>
                </a:solidFill>
                <a:effectLst/>
                <a:latin typeface="Gill Sans MT" panose="020B0502020104020203" pitchFamily="34" charset="0"/>
                <a:cs typeface="Calibri" panose="020F0502020204030204" pitchFamily="34" charset="0"/>
              </a:rPr>
              <a:t>In 2006, Swaziland adopted HIV task-shifting and introduced HIV rapid testing (RT) to quickly identify individuals for prevention measures and treatment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prstClr val="black"/>
              </a:solidFill>
              <a:effectLst/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prstClr val="black"/>
                </a:solidFill>
                <a:effectLst/>
                <a:latin typeface="Gill Sans MT" panose="020B0502020104020203" pitchFamily="34" charset="0"/>
                <a:cs typeface="Calibri" panose="020F0502020204030204" pitchFamily="34" charset="0"/>
              </a:rPr>
              <a:t>To monitor the quality of testing, the country implemented retesting 10% of specimens using ELISA.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prstClr val="black"/>
              </a:solidFill>
              <a:effectLst/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prstClr val="black"/>
                </a:solidFill>
                <a:effectLst/>
                <a:latin typeface="Gill Sans MT" panose="020B0502020104020203" pitchFamily="34" charset="0"/>
                <a:cs typeface="Calibri" panose="020F0502020204030204" pitchFamily="34" charset="0"/>
              </a:rPr>
              <a:t>However, because of the inefficiency observe with the retesting, the country established a proficiency testing program for HIV RT.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prstClr val="black"/>
              </a:solidFill>
              <a:effectLst/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prstClr val="black"/>
                </a:solidFill>
                <a:effectLst/>
                <a:latin typeface="Gill Sans MT" panose="020B0502020104020203" pitchFamily="34" charset="0"/>
                <a:cs typeface="Calibri" panose="020F0502020204030204" pitchFamily="34" charset="0"/>
              </a:rPr>
              <a:t>In 2012, dried tube specimens-based proficiency testing was piloted in a few sites before a being scaled up subsequently.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2293C-979D-53B4-CD1E-42DAD2E41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430" y="1616149"/>
            <a:ext cx="6076466" cy="5009452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E37CC6-D09A-99DB-B9D3-057D7EAE4C2D}"/>
              </a:ext>
            </a:extLst>
          </p:cNvPr>
          <p:cNvSpPr txBox="1"/>
          <p:nvPr/>
        </p:nvSpPr>
        <p:spPr>
          <a:xfrm>
            <a:off x="2778678" y="1774625"/>
            <a:ext cx="3697496" cy="459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00B0F0"/>
              </a:buClr>
              <a:defRPr/>
            </a:pPr>
            <a:r>
              <a:rPr lang="en-US" sz="2000" dirty="0">
                <a:solidFill>
                  <a:srgbClr val="0070C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Gill Sans MT" panose="020B0502020104020203" pitchFamily="34" charset="0"/>
              </a:rPr>
              <a:t>Some facts</a:t>
            </a:r>
          </a:p>
          <a:p>
            <a:pPr>
              <a:lnSpc>
                <a:spcPct val="90000"/>
              </a:lnSpc>
              <a:buClr>
                <a:srgbClr val="00B0F0"/>
              </a:buClr>
              <a:defRPr/>
            </a:pPr>
            <a:endParaRPr lang="en-US" sz="19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Gill Sans MT" panose="020B0502020104020203" pitchFamily="34" charset="0"/>
            </a:endParaRPr>
          </a:p>
          <a:p>
            <a:pPr marL="342900" indent="-342900">
              <a:lnSpc>
                <a:spcPct val="9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/>
            </a:pPr>
            <a:r>
              <a:rPr lang="en-US" sz="1900" dirty="0">
                <a:solidFill>
                  <a:prstClr val="black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Size of Kingdom of Eswatini: 17,364 sq. km</a:t>
            </a:r>
          </a:p>
          <a:p>
            <a:pPr marL="342900" indent="-342900">
              <a:lnSpc>
                <a:spcPct val="9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/>
            </a:pPr>
            <a:r>
              <a:rPr lang="en-US" sz="1900" dirty="0">
                <a:solidFill>
                  <a:prstClr val="black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Population: 1.2 million</a:t>
            </a:r>
          </a:p>
          <a:p>
            <a:pPr marL="342900" indent="-342900">
              <a:lnSpc>
                <a:spcPct val="9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/>
            </a:pPr>
            <a:r>
              <a:rPr lang="en-US" sz="1900" dirty="0">
                <a:solidFill>
                  <a:prstClr val="black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HIV prevalence among adults (&gt;15yr): 24.8% &amp; HIV incidence: 0.6%</a:t>
            </a:r>
          </a:p>
          <a:p>
            <a:pPr marL="342900" indent="-342900">
              <a:lnSpc>
                <a:spcPct val="9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/>
            </a:pPr>
            <a:r>
              <a:rPr lang="en-US" sz="1900" dirty="0">
                <a:solidFill>
                  <a:prstClr val="black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148,782 individuals tested for HIV in 2023</a:t>
            </a:r>
          </a:p>
          <a:p>
            <a:pPr marL="342900" indent="-342900">
              <a:lnSpc>
                <a:spcPct val="9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/>
            </a:pPr>
            <a:r>
              <a:rPr lang="en-US" sz="1900" dirty="0">
                <a:solidFill>
                  <a:prstClr val="black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Testing setting: Facility  &amp; Community </a:t>
            </a:r>
          </a:p>
          <a:p>
            <a:pPr marL="342900" indent="-342900">
              <a:lnSpc>
                <a:spcPct val="9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/>
            </a:pPr>
            <a:r>
              <a:rPr lang="en-US" sz="1900" dirty="0">
                <a:solidFill>
                  <a:prstClr val="black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Multiple testing modalities implemented</a:t>
            </a:r>
          </a:p>
          <a:p>
            <a:pPr marL="342900" indent="-342900">
              <a:lnSpc>
                <a:spcPct val="9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/>
            </a:pPr>
            <a:r>
              <a:rPr lang="en-US" sz="1900" dirty="0">
                <a:solidFill>
                  <a:prstClr val="black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323 testing sites: 19 labs, 60 mini labs and +240 testing points</a:t>
            </a:r>
          </a:p>
          <a:p>
            <a:endParaRPr lang="en-US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254064-D7B6-D78A-9E5C-191D77AC186F}"/>
              </a:ext>
            </a:extLst>
          </p:cNvPr>
          <p:cNvSpPr txBox="1"/>
          <p:nvPr/>
        </p:nvSpPr>
        <p:spPr>
          <a:xfrm>
            <a:off x="508144" y="5552119"/>
            <a:ext cx="22012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>
                <a:solidFill>
                  <a:schemeClr val="bg1"/>
                </a:solidFill>
              </a:rPr>
              <a:t>Source: SHIMS 2021 Final Report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3D4F32-9250-B010-5DB9-0446C3F8F5E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8667" y="2684252"/>
            <a:ext cx="2239612" cy="287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43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BDA59-C614-CB20-CBC8-0CEF2F96B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257606"/>
            <a:ext cx="11321142" cy="1140763"/>
          </a:xfrm>
        </p:spPr>
        <p:txBody>
          <a:bodyPr>
            <a:normAutofit/>
          </a:bodyPr>
          <a:lstStyle/>
          <a:p>
            <a:r>
              <a:rPr lang="en-US" sz="4400" b="0" cap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Our Proficiency Testing Implementation Journey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B9AD9-6D4F-6CAC-C884-129B2CD32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429" y="1676400"/>
            <a:ext cx="11321142" cy="496591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buNone/>
              <a:defRPr/>
            </a:pPr>
            <a:r>
              <a:rPr lang="en-US" dirty="0">
                <a:solidFill>
                  <a:prstClr val="black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276D9A8C-3BE9-7C71-7BBE-13897B027C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3264902"/>
              </p:ext>
            </p:extLst>
          </p:nvPr>
        </p:nvGraphicFramePr>
        <p:xfrm>
          <a:off x="435429" y="1676399"/>
          <a:ext cx="11143537" cy="3937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2605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BDA59-C614-CB20-CBC8-0CEF2F96B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257606"/>
            <a:ext cx="11321142" cy="1140763"/>
          </a:xfrm>
        </p:spPr>
        <p:txBody>
          <a:bodyPr>
            <a:normAutofit/>
          </a:bodyPr>
          <a:lstStyle/>
          <a:p>
            <a:r>
              <a:rPr lang="en-US" sz="4400" b="0" cap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Our Stakeholders and Their Role?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B9AD9-6D4F-6CAC-C884-129B2CD32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429" y="1634475"/>
            <a:ext cx="11321142" cy="496591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buNone/>
              <a:defRPr/>
            </a:pPr>
            <a:r>
              <a:rPr lang="en-US">
                <a:solidFill>
                  <a:prstClr val="black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solidFill>
                <a:prstClr val="black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714E884-5FBF-ED08-6114-38C1FDA94643}"/>
              </a:ext>
            </a:extLst>
          </p:cNvPr>
          <p:cNvSpPr/>
          <p:nvPr/>
        </p:nvSpPr>
        <p:spPr>
          <a:xfrm>
            <a:off x="542979" y="1895831"/>
            <a:ext cx="3628971" cy="669311"/>
          </a:xfrm>
          <a:custGeom>
            <a:avLst/>
            <a:gdLst>
              <a:gd name="connsiteX0" fmla="*/ 0 w 5154131"/>
              <a:gd name="connsiteY0" fmla="*/ 0 h 597421"/>
              <a:gd name="connsiteX1" fmla="*/ 5154131 w 5154131"/>
              <a:gd name="connsiteY1" fmla="*/ 0 h 597421"/>
              <a:gd name="connsiteX2" fmla="*/ 5154131 w 5154131"/>
              <a:gd name="connsiteY2" fmla="*/ 597421 h 597421"/>
              <a:gd name="connsiteX3" fmla="*/ 0 w 5154131"/>
              <a:gd name="connsiteY3" fmla="*/ 597421 h 597421"/>
              <a:gd name="connsiteX4" fmla="*/ 0 w 5154131"/>
              <a:gd name="connsiteY4" fmla="*/ 0 h 59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4131" h="597421">
                <a:moveTo>
                  <a:pt x="0" y="0"/>
                </a:moveTo>
                <a:lnTo>
                  <a:pt x="5154131" y="0"/>
                </a:lnTo>
                <a:lnTo>
                  <a:pt x="5154131" y="597421"/>
                </a:lnTo>
                <a:lnTo>
                  <a:pt x="0" y="597421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13792" rIns="199136" bIns="113792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solidFill>
                  <a:schemeClr val="tx1">
                    <a:lumMod val="9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EHLS: NQAU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EA1152D-07C9-3D22-8371-28154D3CD6BD}"/>
              </a:ext>
            </a:extLst>
          </p:cNvPr>
          <p:cNvSpPr/>
          <p:nvPr/>
        </p:nvSpPr>
        <p:spPr>
          <a:xfrm>
            <a:off x="542979" y="2688966"/>
            <a:ext cx="3628971" cy="2534559"/>
          </a:xfrm>
          <a:custGeom>
            <a:avLst/>
            <a:gdLst>
              <a:gd name="connsiteX0" fmla="*/ 0 w 5154131"/>
              <a:gd name="connsiteY0" fmla="*/ 0 h 3633350"/>
              <a:gd name="connsiteX1" fmla="*/ 5154131 w 5154131"/>
              <a:gd name="connsiteY1" fmla="*/ 0 h 3633350"/>
              <a:gd name="connsiteX2" fmla="*/ 5154131 w 5154131"/>
              <a:gd name="connsiteY2" fmla="*/ 3633350 h 3633350"/>
              <a:gd name="connsiteX3" fmla="*/ 0 w 5154131"/>
              <a:gd name="connsiteY3" fmla="*/ 3633350 h 3633350"/>
              <a:gd name="connsiteX4" fmla="*/ 0 w 5154131"/>
              <a:gd name="connsiteY4" fmla="*/ 0 h 36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4131" h="3633350">
                <a:moveTo>
                  <a:pt x="0" y="0"/>
                </a:moveTo>
                <a:lnTo>
                  <a:pt x="5154131" y="0"/>
                </a:lnTo>
                <a:lnTo>
                  <a:pt x="5154131" y="3633350"/>
                </a:lnTo>
                <a:lnTo>
                  <a:pt x="0" y="3633350"/>
                </a:lnTo>
                <a:lnTo>
                  <a:pt x="0" y="0"/>
                </a:lnTo>
                <a:close/>
              </a:path>
            </a:pathLst>
          </a:custGeom>
          <a:solidFill>
            <a:srgbClr val="9FBFFF">
              <a:alpha val="89804"/>
            </a:srgb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342900" lvl="1" indent="-3429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2">
                  <a:lumMod val="2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latin typeface="Gill Sans MT" panose="020B0502020104020203" pitchFamily="34" charset="0"/>
                <a:cs typeface="Calibri" panose="020F0502020204030204" pitchFamily="34" charset="0"/>
              </a:rPr>
              <a:t>Coordination &amp; oversight</a:t>
            </a:r>
          </a:p>
          <a:p>
            <a:pPr marL="342900" lvl="1" indent="-3429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2">
                  <a:lumMod val="2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kern="1200" dirty="0">
                <a:latin typeface="Gill Sans MT" panose="020B0502020104020203" pitchFamily="34" charset="0"/>
                <a:cs typeface="Calibri" panose="020F0502020204030204" pitchFamily="34" charset="0"/>
              </a:rPr>
              <a:t>Design of t</a:t>
            </a:r>
            <a:r>
              <a:rPr lang="en-US" sz="2000" dirty="0">
                <a:latin typeface="Gill Sans MT" panose="020B0502020104020203" pitchFamily="34" charset="0"/>
                <a:cs typeface="Calibri" panose="020F0502020204030204" pitchFamily="34" charset="0"/>
              </a:rPr>
              <a:t>he PT program</a:t>
            </a:r>
          </a:p>
          <a:p>
            <a:pPr marL="342900" lvl="1" indent="-3429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2">
                  <a:lumMod val="2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kern="1200" dirty="0">
                <a:latin typeface="Gill Sans MT" panose="020B0502020104020203" pitchFamily="34" charset="0"/>
                <a:cs typeface="Calibri" panose="020F0502020204030204" pitchFamily="34" charset="0"/>
              </a:rPr>
              <a:t>Development all the tools </a:t>
            </a:r>
          </a:p>
          <a:p>
            <a:pPr marL="342900" lvl="1" indent="-3429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2">
                  <a:lumMod val="2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latin typeface="Gill Sans MT" panose="020B0502020104020203" pitchFamily="34" charset="0"/>
                <a:cs typeface="Calibri" panose="020F0502020204030204" pitchFamily="34" charset="0"/>
              </a:rPr>
              <a:t>Production of PT panels</a:t>
            </a:r>
          </a:p>
          <a:p>
            <a:pPr marL="342900" lvl="1" indent="-3429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2">
                  <a:lumMod val="2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latin typeface="Gill Sans MT" panose="020B0502020104020203" pitchFamily="34" charset="0"/>
                <a:cs typeface="Calibri" panose="020F0502020204030204" pitchFamily="34" charset="0"/>
              </a:rPr>
              <a:t>Data management and implementation of corrective actions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000" kern="1200" dirty="0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787681-49D8-1DF3-AB38-1EEE4D80B0CC}"/>
              </a:ext>
            </a:extLst>
          </p:cNvPr>
          <p:cNvSpPr/>
          <p:nvPr/>
        </p:nvSpPr>
        <p:spPr>
          <a:xfrm>
            <a:off x="8020050" y="1895831"/>
            <a:ext cx="3628971" cy="669311"/>
          </a:xfrm>
          <a:custGeom>
            <a:avLst/>
            <a:gdLst>
              <a:gd name="connsiteX0" fmla="*/ 0 w 5154131"/>
              <a:gd name="connsiteY0" fmla="*/ 0 h 597421"/>
              <a:gd name="connsiteX1" fmla="*/ 5154131 w 5154131"/>
              <a:gd name="connsiteY1" fmla="*/ 0 h 597421"/>
              <a:gd name="connsiteX2" fmla="*/ 5154131 w 5154131"/>
              <a:gd name="connsiteY2" fmla="*/ 597421 h 597421"/>
              <a:gd name="connsiteX3" fmla="*/ 0 w 5154131"/>
              <a:gd name="connsiteY3" fmla="*/ 597421 h 597421"/>
              <a:gd name="connsiteX4" fmla="*/ 0 w 5154131"/>
              <a:gd name="connsiteY4" fmla="*/ 0 h 59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4131" h="597421">
                <a:moveTo>
                  <a:pt x="0" y="0"/>
                </a:moveTo>
                <a:lnTo>
                  <a:pt x="5154131" y="0"/>
                </a:lnTo>
                <a:lnTo>
                  <a:pt x="5154131" y="597421"/>
                </a:lnTo>
                <a:lnTo>
                  <a:pt x="0" y="59742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18429457"/>
              <a:satOff val="20625"/>
              <a:lumOff val="117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13792" rIns="199136" bIns="113792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solidFill>
                  <a:schemeClr val="tx1">
                    <a:lumMod val="9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PEPFAR Funded IPs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4045660-F802-9E82-475F-DC9C9641F9BA}"/>
              </a:ext>
            </a:extLst>
          </p:cNvPr>
          <p:cNvSpPr/>
          <p:nvPr/>
        </p:nvSpPr>
        <p:spPr>
          <a:xfrm>
            <a:off x="8020050" y="2688967"/>
            <a:ext cx="3628971" cy="2345393"/>
          </a:xfrm>
          <a:custGeom>
            <a:avLst/>
            <a:gdLst>
              <a:gd name="connsiteX0" fmla="*/ 0 w 5154131"/>
              <a:gd name="connsiteY0" fmla="*/ 0 h 3633350"/>
              <a:gd name="connsiteX1" fmla="*/ 5154131 w 5154131"/>
              <a:gd name="connsiteY1" fmla="*/ 0 h 3633350"/>
              <a:gd name="connsiteX2" fmla="*/ 5154131 w 5154131"/>
              <a:gd name="connsiteY2" fmla="*/ 3633350 h 3633350"/>
              <a:gd name="connsiteX3" fmla="*/ 0 w 5154131"/>
              <a:gd name="connsiteY3" fmla="*/ 3633350 h 3633350"/>
              <a:gd name="connsiteX4" fmla="*/ 0 w 5154131"/>
              <a:gd name="connsiteY4" fmla="*/ 0 h 36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4131" h="3633350">
                <a:moveTo>
                  <a:pt x="0" y="0"/>
                </a:moveTo>
                <a:lnTo>
                  <a:pt x="5154131" y="0"/>
                </a:lnTo>
                <a:lnTo>
                  <a:pt x="5154131" y="3633350"/>
                </a:lnTo>
                <a:lnTo>
                  <a:pt x="0" y="36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40000"/>
              <a:alpha val="90000"/>
              <a:hueOff val="-19301144"/>
              <a:satOff val="20985"/>
              <a:lumOff val="127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352" tIns="149352" rIns="199136" bIns="224028" numCol="1" spcCol="1270" anchor="t" anchorCtr="0">
            <a:noAutofit/>
          </a:bodyPr>
          <a:lstStyle/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2">
                  <a:lumMod val="25000"/>
                </a:schemeClr>
              </a:buClr>
            </a:pPr>
            <a:r>
              <a:rPr lang="en-US" b="1" dirty="0">
                <a:latin typeface="Gill Sans MT" panose="020B0502020104020203" pitchFamily="34" charset="0"/>
                <a:cs typeface="Calibri" panose="020F0502020204030204" pitchFamily="34" charset="0"/>
              </a:rPr>
              <a:t>Lab IPs: URC, ICAP</a:t>
            </a:r>
          </a:p>
          <a:p>
            <a:pPr marL="285750" lvl="2" indent="-17145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2">
                  <a:lumMod val="2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Procurement of the supplies and consumables</a:t>
            </a:r>
          </a:p>
          <a:p>
            <a:pPr marL="285750" lvl="2" indent="-17145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2">
                  <a:lumMod val="2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Logistical support with PT panels distribution to the various testing sites</a:t>
            </a:r>
            <a:endParaRPr lang="en-US" sz="12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285750" lvl="2" indent="-17145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2">
                  <a:lumMod val="2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Technical assistance for PT panels production, data management and corrective actions in the labs</a:t>
            </a:r>
          </a:p>
          <a:p>
            <a:pPr marL="514350" lvl="3" indent="-228600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1200" kern="12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742950" lvl="2" indent="-285750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1400" kern="1200" dirty="0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3C10A65-858A-217B-5562-4ED6782B0D12}"/>
              </a:ext>
            </a:extLst>
          </p:cNvPr>
          <p:cNvSpPr/>
          <p:nvPr/>
        </p:nvSpPr>
        <p:spPr>
          <a:xfrm>
            <a:off x="4260451" y="1895831"/>
            <a:ext cx="3628971" cy="669311"/>
          </a:xfrm>
          <a:custGeom>
            <a:avLst/>
            <a:gdLst>
              <a:gd name="connsiteX0" fmla="*/ 0 w 5154131"/>
              <a:gd name="connsiteY0" fmla="*/ 0 h 597421"/>
              <a:gd name="connsiteX1" fmla="*/ 5154131 w 5154131"/>
              <a:gd name="connsiteY1" fmla="*/ 0 h 597421"/>
              <a:gd name="connsiteX2" fmla="*/ 5154131 w 5154131"/>
              <a:gd name="connsiteY2" fmla="*/ 597421 h 597421"/>
              <a:gd name="connsiteX3" fmla="*/ 0 w 5154131"/>
              <a:gd name="connsiteY3" fmla="*/ 597421 h 597421"/>
              <a:gd name="connsiteX4" fmla="*/ 0 w 5154131"/>
              <a:gd name="connsiteY4" fmla="*/ 0 h 59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4131" h="597421">
                <a:moveTo>
                  <a:pt x="0" y="0"/>
                </a:moveTo>
                <a:lnTo>
                  <a:pt x="5154131" y="0"/>
                </a:lnTo>
                <a:lnTo>
                  <a:pt x="5154131" y="597421"/>
                </a:lnTo>
                <a:lnTo>
                  <a:pt x="0" y="597421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13792" rIns="199136" bIns="113792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>
                <a:solidFill>
                  <a:schemeClr val="tx1">
                    <a:lumMod val="9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MOH Programs: </a:t>
            </a:r>
            <a:r>
              <a:rPr lang="en-US" sz="2000" dirty="0">
                <a:latin typeface="Gill Sans MT" panose="020B0502020104020203" pitchFamily="34" charset="0"/>
                <a:cs typeface="Calibri" panose="020F0502020204030204" pitchFamily="34" charset="0"/>
              </a:rPr>
              <a:t>HIV, TB,  SRH, etc.</a:t>
            </a:r>
            <a:endParaRPr lang="en-US" sz="2800" kern="1200" dirty="0">
              <a:solidFill>
                <a:schemeClr val="tx1">
                  <a:lumMod val="95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EB18567-E6D9-1748-EFB0-89F24E53BC6D}"/>
              </a:ext>
            </a:extLst>
          </p:cNvPr>
          <p:cNvSpPr/>
          <p:nvPr/>
        </p:nvSpPr>
        <p:spPr>
          <a:xfrm>
            <a:off x="4260451" y="2688966"/>
            <a:ext cx="3628971" cy="2534559"/>
          </a:xfrm>
          <a:custGeom>
            <a:avLst/>
            <a:gdLst>
              <a:gd name="connsiteX0" fmla="*/ 0 w 5154131"/>
              <a:gd name="connsiteY0" fmla="*/ 0 h 3633350"/>
              <a:gd name="connsiteX1" fmla="*/ 5154131 w 5154131"/>
              <a:gd name="connsiteY1" fmla="*/ 0 h 3633350"/>
              <a:gd name="connsiteX2" fmla="*/ 5154131 w 5154131"/>
              <a:gd name="connsiteY2" fmla="*/ 3633350 h 3633350"/>
              <a:gd name="connsiteX3" fmla="*/ 0 w 5154131"/>
              <a:gd name="connsiteY3" fmla="*/ 3633350 h 3633350"/>
              <a:gd name="connsiteX4" fmla="*/ 0 w 5154131"/>
              <a:gd name="connsiteY4" fmla="*/ 0 h 36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4131" h="3633350">
                <a:moveTo>
                  <a:pt x="0" y="0"/>
                </a:moveTo>
                <a:lnTo>
                  <a:pt x="5154131" y="0"/>
                </a:lnTo>
                <a:lnTo>
                  <a:pt x="5154131" y="3633350"/>
                </a:lnTo>
                <a:lnTo>
                  <a:pt x="0" y="363335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342900" lvl="1" indent="-3429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2">
                  <a:lumMod val="2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latin typeface="Gill Sans MT" panose="020B0502020104020203" pitchFamily="34" charset="0"/>
                <a:cs typeface="Calibri" panose="020F0502020204030204" pitchFamily="34" charset="0"/>
              </a:rPr>
              <a:t>Support to the development of PT roll out plan and implementation</a:t>
            </a:r>
          </a:p>
          <a:p>
            <a:pPr marL="342900" lvl="1" indent="-3429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2">
                  <a:lumMod val="2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latin typeface="Gill Sans MT" panose="020B0502020104020203" pitchFamily="34" charset="0"/>
                <a:cs typeface="Calibri" panose="020F0502020204030204" pitchFamily="34" charset="0"/>
              </a:rPr>
              <a:t>Assisted with sites sensitization</a:t>
            </a:r>
          </a:p>
          <a:p>
            <a:pPr marL="914400" lvl="3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000" kern="1200" dirty="0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4ACEDE1-B15B-D4B8-CD4F-127671A95241}"/>
              </a:ext>
            </a:extLst>
          </p:cNvPr>
          <p:cNvSpPr/>
          <p:nvPr/>
        </p:nvSpPr>
        <p:spPr>
          <a:xfrm>
            <a:off x="8020050" y="5158185"/>
            <a:ext cx="3628971" cy="1185687"/>
          </a:xfrm>
          <a:custGeom>
            <a:avLst/>
            <a:gdLst>
              <a:gd name="connsiteX0" fmla="*/ 0 w 5154131"/>
              <a:gd name="connsiteY0" fmla="*/ 0 h 3633350"/>
              <a:gd name="connsiteX1" fmla="*/ 5154131 w 5154131"/>
              <a:gd name="connsiteY1" fmla="*/ 0 h 3633350"/>
              <a:gd name="connsiteX2" fmla="*/ 5154131 w 5154131"/>
              <a:gd name="connsiteY2" fmla="*/ 3633350 h 3633350"/>
              <a:gd name="connsiteX3" fmla="*/ 0 w 5154131"/>
              <a:gd name="connsiteY3" fmla="*/ 3633350 h 3633350"/>
              <a:gd name="connsiteX4" fmla="*/ 0 w 5154131"/>
              <a:gd name="connsiteY4" fmla="*/ 0 h 36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4131" h="3633350">
                <a:moveTo>
                  <a:pt x="0" y="0"/>
                </a:moveTo>
                <a:lnTo>
                  <a:pt x="5154131" y="0"/>
                </a:lnTo>
                <a:lnTo>
                  <a:pt x="5154131" y="3633350"/>
                </a:lnTo>
                <a:lnTo>
                  <a:pt x="0" y="36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40000"/>
              <a:alpha val="90000"/>
              <a:hueOff val="-19301144"/>
              <a:satOff val="20985"/>
              <a:lumOff val="127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352" tIns="149352" rIns="199136" bIns="224028" numCol="1" spcCol="1270" anchor="t" anchorCtr="0">
            <a:noAutofit/>
          </a:bodyPr>
          <a:lstStyle/>
          <a:p>
            <a:pPr marL="0" lvl="1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b="1" kern="1200" dirty="0">
                <a:latin typeface="Gill Sans MT" panose="020B0502020104020203" pitchFamily="34" charset="0"/>
                <a:cs typeface="Calibri" panose="020F0502020204030204" pitchFamily="34" charset="0"/>
              </a:rPr>
              <a:t>Clinical IPs</a:t>
            </a:r>
          </a:p>
          <a:p>
            <a:pPr marL="514350" marR="0" lvl="2" indent="-228600" algn="l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ABDAFC">
                  <a:lumMod val="25000"/>
                </a:srgbClr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Gill Sans MT" panose="020B0502020104020203" pitchFamily="34" charset="0"/>
                <a:cs typeface="Calibri" panose="020F0502020204030204" pitchFamily="34" charset="0"/>
              </a:rPr>
              <a:t>Support for training and implementation of corrective actions in the non-lab sites</a:t>
            </a:r>
          </a:p>
          <a:p>
            <a:pPr marL="0" lvl="1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000" kern="1200" dirty="0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53C618-2331-B34C-0AF9-9E24349C1B73}"/>
              </a:ext>
            </a:extLst>
          </p:cNvPr>
          <p:cNvSpPr/>
          <p:nvPr/>
        </p:nvSpPr>
        <p:spPr>
          <a:xfrm>
            <a:off x="542979" y="5347349"/>
            <a:ext cx="7346443" cy="996523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latin typeface="Gill Sans MT" panose="020B0502020104020203" pitchFamily="34" charset="0"/>
              </a:rPr>
              <a:t>AFENET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Gill Sans MT" panose="020B0502020104020203" pitchFamily="34" charset="0"/>
              </a:rPr>
              <a:t>DTS technology transfer to EHLS and training</a:t>
            </a:r>
          </a:p>
        </p:txBody>
      </p:sp>
    </p:spTree>
    <p:extLst>
      <p:ext uri="{BB962C8B-B14F-4D97-AF65-F5344CB8AC3E}">
        <p14:creationId xmlns:p14="http://schemas.microsoft.com/office/powerpoint/2010/main" val="2463864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BDA59-C614-CB20-CBC8-0CEF2F96B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257606"/>
            <a:ext cx="11321142" cy="1140763"/>
          </a:xfrm>
        </p:spPr>
        <p:txBody>
          <a:bodyPr>
            <a:normAutofit/>
          </a:bodyPr>
          <a:lstStyle/>
          <a:p>
            <a:r>
              <a:rPr lang="en-US" sz="4400" b="0" cap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Our PT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B9AD9-6D4F-6CAC-C884-129B2CD32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429" y="1813667"/>
            <a:ext cx="11321142" cy="695360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buNone/>
              <a:defRPr/>
            </a:pPr>
            <a:r>
              <a:rPr lang="en-US" dirty="0">
                <a:solidFill>
                  <a:prstClr val="black"/>
                </a:solidFill>
                <a:effectLst/>
                <a:latin typeface="Gill Sans MT" panose="020B0502020104020203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9EEDD3-D213-714A-2C3C-9E5F6407343C}"/>
              </a:ext>
            </a:extLst>
          </p:cNvPr>
          <p:cNvGrpSpPr/>
          <p:nvPr/>
        </p:nvGrpSpPr>
        <p:grpSpPr>
          <a:xfrm>
            <a:off x="490636" y="2152781"/>
            <a:ext cx="11196410" cy="4301182"/>
            <a:chOff x="473544" y="2186964"/>
            <a:chExt cx="11196410" cy="392717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1AF8FB9-AEBA-44CA-322F-D35B8F625D95}"/>
                </a:ext>
              </a:extLst>
            </p:cNvPr>
            <p:cNvSpPr/>
            <p:nvPr/>
          </p:nvSpPr>
          <p:spPr>
            <a:xfrm>
              <a:off x="473544" y="2750790"/>
              <a:ext cx="1725433" cy="2850699"/>
            </a:xfrm>
            <a:custGeom>
              <a:avLst/>
              <a:gdLst>
                <a:gd name="connsiteX0" fmla="*/ 0 w 1389226"/>
                <a:gd name="connsiteY0" fmla="*/ 118242 h 1182418"/>
                <a:gd name="connsiteX1" fmla="*/ 118242 w 1389226"/>
                <a:gd name="connsiteY1" fmla="*/ 0 h 1182418"/>
                <a:gd name="connsiteX2" fmla="*/ 1270984 w 1389226"/>
                <a:gd name="connsiteY2" fmla="*/ 0 h 1182418"/>
                <a:gd name="connsiteX3" fmla="*/ 1389226 w 1389226"/>
                <a:gd name="connsiteY3" fmla="*/ 118242 h 1182418"/>
                <a:gd name="connsiteX4" fmla="*/ 1389226 w 1389226"/>
                <a:gd name="connsiteY4" fmla="*/ 1064176 h 1182418"/>
                <a:gd name="connsiteX5" fmla="*/ 1270984 w 1389226"/>
                <a:gd name="connsiteY5" fmla="*/ 1182418 h 1182418"/>
                <a:gd name="connsiteX6" fmla="*/ 118242 w 1389226"/>
                <a:gd name="connsiteY6" fmla="*/ 1182418 h 1182418"/>
                <a:gd name="connsiteX7" fmla="*/ 0 w 1389226"/>
                <a:gd name="connsiteY7" fmla="*/ 1064176 h 1182418"/>
                <a:gd name="connsiteX8" fmla="*/ 0 w 1389226"/>
                <a:gd name="connsiteY8" fmla="*/ 118242 h 118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9226" h="1182418">
                  <a:moveTo>
                    <a:pt x="0" y="118242"/>
                  </a:moveTo>
                  <a:cubicBezTo>
                    <a:pt x="0" y="52939"/>
                    <a:pt x="52939" y="0"/>
                    <a:pt x="118242" y="0"/>
                  </a:cubicBezTo>
                  <a:lnTo>
                    <a:pt x="1270984" y="0"/>
                  </a:lnTo>
                  <a:cubicBezTo>
                    <a:pt x="1336287" y="0"/>
                    <a:pt x="1389226" y="52939"/>
                    <a:pt x="1389226" y="118242"/>
                  </a:cubicBezTo>
                  <a:lnTo>
                    <a:pt x="1389226" y="1064176"/>
                  </a:lnTo>
                  <a:cubicBezTo>
                    <a:pt x="1389226" y="1129479"/>
                    <a:pt x="1336287" y="1182418"/>
                    <a:pt x="1270984" y="1182418"/>
                  </a:cubicBezTo>
                  <a:lnTo>
                    <a:pt x="118242" y="1182418"/>
                  </a:lnTo>
                  <a:cubicBezTo>
                    <a:pt x="52939" y="1182418"/>
                    <a:pt x="0" y="1129479"/>
                    <a:pt x="0" y="1064176"/>
                  </a:cubicBezTo>
                  <a:lnTo>
                    <a:pt x="0" y="118242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546" tIns="40546" rIns="40546" bIns="293921" numCol="1" spcCol="1270" anchor="t" anchorCtr="0">
              <a:noAutofit/>
            </a:bodyPr>
            <a:lstStyle/>
            <a:p>
              <a:pPr marL="285750" lvl="1" indent="-2857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5">
                    <a:lumMod val="75000"/>
                  </a:schemeClr>
                </a:buClr>
                <a:buFont typeface="Courier New" panose="02070309020205020404" pitchFamily="49" charset="0"/>
                <a:buChar char="o"/>
              </a:pPr>
              <a:endParaRPr lang="en-US" sz="14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ill Sans MT" panose="020B0502020104020203" pitchFamily="34" charset="0"/>
                <a:cs typeface="Calibri" panose="020F0502020204030204" pitchFamily="34" charset="0"/>
              </a:endParaRPr>
            </a:p>
            <a:p>
              <a:pPr marL="285750" lvl="1" indent="-2857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AA3459"/>
                </a:buClr>
                <a:buFont typeface="Courier New" panose="02070309020205020404" pitchFamily="49" charset="0"/>
                <a:buChar char="o"/>
              </a:pPr>
              <a:r>
                <a:rPr lang="en-US" sz="14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Gill Sans MT" panose="020B0502020104020203" pitchFamily="34" charset="0"/>
                  <a:cs typeface="Calibri" panose="020F0502020204030204" pitchFamily="34" charset="0"/>
                </a:rPr>
                <a:t>Communication of  PT calendar every year</a:t>
              </a:r>
            </a:p>
            <a:p>
              <a:pPr marL="285750" lvl="1" indent="-2857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AA3459"/>
                </a:buClr>
                <a:buFont typeface="Courier New" panose="02070309020205020404" pitchFamily="49" charset="0"/>
                <a:buChar char="o"/>
              </a:pPr>
              <a:r>
                <a:rPr lang="en-US" sz="14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Gill Sans MT" panose="020B0502020104020203" pitchFamily="34" charset="0"/>
                  <a:cs typeface="Calibri" panose="020F0502020204030204" pitchFamily="34" charset="0"/>
                </a:rPr>
                <a:t>Verification of testing sites information by regional lab coordinators (i.e., new site, active or not, etc.)</a:t>
              </a:r>
            </a:p>
          </p:txBody>
        </p:sp>
        <p:sp>
          <p:nvSpPr>
            <p:cNvPr id="6" name="Shape 5">
              <a:extLst>
                <a:ext uri="{FF2B5EF4-FFF2-40B4-BE49-F238E27FC236}">
                  <a16:creationId xmlns:a16="http://schemas.microsoft.com/office/drawing/2014/main" id="{16E232C7-6FDB-64A2-9C73-D01FC6F5BC8D}"/>
                </a:ext>
              </a:extLst>
            </p:cNvPr>
            <p:cNvSpPr/>
            <p:nvPr/>
          </p:nvSpPr>
          <p:spPr>
            <a:xfrm>
              <a:off x="1343332" y="4198662"/>
              <a:ext cx="1896810" cy="1914951"/>
            </a:xfrm>
            <a:prstGeom prst="leftCircularArrow">
              <a:avLst>
                <a:gd name="adj1" fmla="val 4267"/>
                <a:gd name="adj2" fmla="val 539357"/>
                <a:gd name="adj3" fmla="val 2314867"/>
                <a:gd name="adj4" fmla="val 9024489"/>
                <a:gd name="adj5" fmla="val 497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ZA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2C8E37F-772D-DE3F-1C5E-834D065B9D4B}"/>
                </a:ext>
              </a:extLst>
            </p:cNvPr>
            <p:cNvSpPr/>
            <p:nvPr/>
          </p:nvSpPr>
          <p:spPr>
            <a:xfrm>
              <a:off x="725985" y="5265373"/>
              <a:ext cx="1357519" cy="491066"/>
            </a:xfrm>
            <a:custGeom>
              <a:avLst/>
              <a:gdLst>
                <a:gd name="connsiteX0" fmla="*/ 0 w 1234868"/>
                <a:gd name="connsiteY0" fmla="*/ 49107 h 491066"/>
                <a:gd name="connsiteX1" fmla="*/ 49107 w 1234868"/>
                <a:gd name="connsiteY1" fmla="*/ 0 h 491066"/>
                <a:gd name="connsiteX2" fmla="*/ 1185761 w 1234868"/>
                <a:gd name="connsiteY2" fmla="*/ 0 h 491066"/>
                <a:gd name="connsiteX3" fmla="*/ 1234868 w 1234868"/>
                <a:gd name="connsiteY3" fmla="*/ 49107 h 491066"/>
                <a:gd name="connsiteX4" fmla="*/ 1234868 w 1234868"/>
                <a:gd name="connsiteY4" fmla="*/ 441959 h 491066"/>
                <a:gd name="connsiteX5" fmla="*/ 1185761 w 1234868"/>
                <a:gd name="connsiteY5" fmla="*/ 491066 h 491066"/>
                <a:gd name="connsiteX6" fmla="*/ 49107 w 1234868"/>
                <a:gd name="connsiteY6" fmla="*/ 491066 h 491066"/>
                <a:gd name="connsiteX7" fmla="*/ 0 w 1234868"/>
                <a:gd name="connsiteY7" fmla="*/ 441959 h 491066"/>
                <a:gd name="connsiteX8" fmla="*/ 0 w 1234868"/>
                <a:gd name="connsiteY8" fmla="*/ 49107 h 49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4868" h="491066">
                  <a:moveTo>
                    <a:pt x="0" y="49107"/>
                  </a:moveTo>
                  <a:cubicBezTo>
                    <a:pt x="0" y="21986"/>
                    <a:pt x="21986" y="0"/>
                    <a:pt x="49107" y="0"/>
                  </a:cubicBezTo>
                  <a:lnTo>
                    <a:pt x="1185761" y="0"/>
                  </a:lnTo>
                  <a:cubicBezTo>
                    <a:pt x="1212882" y="0"/>
                    <a:pt x="1234868" y="21986"/>
                    <a:pt x="1234868" y="49107"/>
                  </a:cubicBezTo>
                  <a:lnTo>
                    <a:pt x="1234868" y="441959"/>
                  </a:lnTo>
                  <a:cubicBezTo>
                    <a:pt x="1234868" y="469080"/>
                    <a:pt x="1212882" y="491066"/>
                    <a:pt x="1185761" y="491066"/>
                  </a:cubicBezTo>
                  <a:lnTo>
                    <a:pt x="49107" y="491066"/>
                  </a:lnTo>
                  <a:cubicBezTo>
                    <a:pt x="21986" y="491066"/>
                    <a:pt x="0" y="469080"/>
                    <a:pt x="0" y="441959"/>
                  </a:cubicBezTo>
                  <a:lnTo>
                    <a:pt x="0" y="4910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243" tIns="29623" rIns="37243" bIns="29623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Site Enrolment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623CBDB-442F-4DE1-CAF7-83144DF44815}"/>
                </a:ext>
              </a:extLst>
            </p:cNvPr>
            <p:cNvSpPr/>
            <p:nvPr/>
          </p:nvSpPr>
          <p:spPr>
            <a:xfrm>
              <a:off x="2367740" y="2750790"/>
              <a:ext cx="1725433" cy="2850699"/>
            </a:xfrm>
            <a:custGeom>
              <a:avLst/>
              <a:gdLst>
                <a:gd name="connsiteX0" fmla="*/ 0 w 1389226"/>
                <a:gd name="connsiteY0" fmla="*/ 118242 h 1182418"/>
                <a:gd name="connsiteX1" fmla="*/ 118242 w 1389226"/>
                <a:gd name="connsiteY1" fmla="*/ 0 h 1182418"/>
                <a:gd name="connsiteX2" fmla="*/ 1270984 w 1389226"/>
                <a:gd name="connsiteY2" fmla="*/ 0 h 1182418"/>
                <a:gd name="connsiteX3" fmla="*/ 1389226 w 1389226"/>
                <a:gd name="connsiteY3" fmla="*/ 118242 h 1182418"/>
                <a:gd name="connsiteX4" fmla="*/ 1389226 w 1389226"/>
                <a:gd name="connsiteY4" fmla="*/ 1064176 h 1182418"/>
                <a:gd name="connsiteX5" fmla="*/ 1270984 w 1389226"/>
                <a:gd name="connsiteY5" fmla="*/ 1182418 h 1182418"/>
                <a:gd name="connsiteX6" fmla="*/ 118242 w 1389226"/>
                <a:gd name="connsiteY6" fmla="*/ 1182418 h 1182418"/>
                <a:gd name="connsiteX7" fmla="*/ 0 w 1389226"/>
                <a:gd name="connsiteY7" fmla="*/ 1064176 h 1182418"/>
                <a:gd name="connsiteX8" fmla="*/ 0 w 1389226"/>
                <a:gd name="connsiteY8" fmla="*/ 118242 h 118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9226" h="1182418">
                  <a:moveTo>
                    <a:pt x="0" y="118242"/>
                  </a:moveTo>
                  <a:cubicBezTo>
                    <a:pt x="0" y="52939"/>
                    <a:pt x="52939" y="0"/>
                    <a:pt x="118242" y="0"/>
                  </a:cubicBezTo>
                  <a:lnTo>
                    <a:pt x="1270984" y="0"/>
                  </a:lnTo>
                  <a:cubicBezTo>
                    <a:pt x="1336287" y="0"/>
                    <a:pt x="1389226" y="52939"/>
                    <a:pt x="1389226" y="118242"/>
                  </a:cubicBezTo>
                  <a:lnTo>
                    <a:pt x="1389226" y="1064176"/>
                  </a:lnTo>
                  <a:cubicBezTo>
                    <a:pt x="1389226" y="1129479"/>
                    <a:pt x="1336287" y="1182418"/>
                    <a:pt x="1270984" y="1182418"/>
                  </a:cubicBezTo>
                  <a:lnTo>
                    <a:pt x="118242" y="1182418"/>
                  </a:lnTo>
                  <a:cubicBezTo>
                    <a:pt x="52939" y="1182418"/>
                    <a:pt x="0" y="1129479"/>
                    <a:pt x="0" y="1064176"/>
                  </a:cubicBezTo>
                  <a:lnTo>
                    <a:pt x="0" y="118242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-3685892"/>
                <a:satOff val="4125"/>
                <a:lumOff val="23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546" tIns="293922" rIns="40546" bIns="40545" numCol="1" spcCol="1270" anchor="t" anchorCtr="0">
              <a:noAutofit/>
            </a:bodyPr>
            <a:lstStyle/>
            <a:p>
              <a:pPr marL="285750" lvl="1" indent="-2857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4">
                    <a:lumMod val="75000"/>
                  </a:schemeClr>
                </a:buClr>
                <a:buFont typeface="Courier New" panose="02070309020205020404" pitchFamily="49" charset="0"/>
                <a:buChar char="o"/>
              </a:pPr>
              <a:r>
                <a:rPr lang="en-US" sz="1400" kern="1200" dirty="0">
                  <a:latin typeface="Gill Sans MT" panose="020B0502020104020203" pitchFamily="34" charset="0"/>
                  <a:cs typeface="Calibri" panose="020F0502020204030204" pitchFamily="34" charset="0"/>
                </a:rPr>
                <a:t>Collection of discarded blood units from blood bank</a:t>
              </a:r>
            </a:p>
            <a:p>
              <a:pPr marL="285750" lvl="1" indent="-2857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4">
                    <a:lumMod val="75000"/>
                  </a:schemeClr>
                </a:buClr>
                <a:buFont typeface="Courier New" panose="02070309020205020404" pitchFamily="49" charset="0"/>
                <a:buChar char="o"/>
              </a:pPr>
              <a:r>
                <a:rPr lang="en-US" sz="1400" kern="1200" dirty="0">
                  <a:latin typeface="Gill Sans MT" panose="020B0502020104020203" pitchFamily="34" charset="0"/>
                  <a:cs typeface="Calibri" panose="020F0502020204030204" pitchFamily="34" charset="0"/>
                </a:rPr>
                <a:t>Characterization of samples collected</a:t>
              </a:r>
            </a:p>
            <a:p>
              <a:pPr marL="285750" lvl="1" indent="-2857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4">
                    <a:lumMod val="75000"/>
                  </a:schemeClr>
                </a:buClr>
                <a:buFont typeface="Courier New" panose="02070309020205020404" pitchFamily="49" charset="0"/>
                <a:buChar char="o"/>
              </a:pPr>
              <a:r>
                <a:rPr lang="en-US" sz="1400" kern="1200" dirty="0">
                  <a:latin typeface="Gill Sans MT" panose="020B0502020104020203" pitchFamily="34" charset="0"/>
                  <a:cs typeface="Calibri" panose="020F0502020204030204" pitchFamily="34" charset="0"/>
                </a:rPr>
                <a:t>Preparation of PT packs</a:t>
              </a:r>
            </a:p>
            <a:p>
              <a:pPr marL="285750" lvl="1" indent="-2857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4">
                    <a:lumMod val="75000"/>
                  </a:schemeClr>
                </a:buClr>
                <a:buFont typeface="Courier New" panose="02070309020205020404" pitchFamily="49" charset="0"/>
                <a:buChar char="o"/>
              </a:pPr>
              <a:r>
                <a:rPr lang="en-US" sz="1400" dirty="0">
                  <a:latin typeface="Gill Sans MT" panose="020B0502020104020203" pitchFamily="34" charset="0"/>
                  <a:cs typeface="Calibri" panose="020F0502020204030204" pitchFamily="34" charset="0"/>
                </a:rPr>
                <a:t>QC of PT packs prior to distribution to testing sites</a:t>
              </a:r>
              <a:endParaRPr lang="en-US" sz="1400" kern="1200" dirty="0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Arrow: Circular 8">
              <a:extLst>
                <a:ext uri="{FF2B5EF4-FFF2-40B4-BE49-F238E27FC236}">
                  <a16:creationId xmlns:a16="http://schemas.microsoft.com/office/drawing/2014/main" id="{71F1E155-C858-59E5-7A3B-B9F703A72245}"/>
                </a:ext>
              </a:extLst>
            </p:cNvPr>
            <p:cNvSpPr/>
            <p:nvPr/>
          </p:nvSpPr>
          <p:spPr>
            <a:xfrm>
              <a:off x="3493083" y="2186964"/>
              <a:ext cx="1989592" cy="2046678"/>
            </a:xfrm>
            <a:prstGeom prst="circularArrow">
              <a:avLst>
                <a:gd name="adj1" fmla="val 3869"/>
                <a:gd name="adj2" fmla="val 484344"/>
                <a:gd name="adj3" fmla="val 19340145"/>
                <a:gd name="adj4" fmla="val 12575511"/>
                <a:gd name="adj5" fmla="val 451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607364"/>
                <a:satOff val="5156"/>
                <a:lumOff val="294"/>
                <a:alphaOff val="0"/>
              </a:schemeClr>
            </a:fillRef>
            <a:effectRef idx="0">
              <a:schemeClr val="accent5">
                <a:hueOff val="-4607364"/>
                <a:satOff val="5156"/>
                <a:lumOff val="29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ZA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C115DF-A2C0-891B-F214-C0B18B387899}"/>
                </a:ext>
              </a:extLst>
            </p:cNvPr>
            <p:cNvSpPr/>
            <p:nvPr/>
          </p:nvSpPr>
          <p:spPr>
            <a:xfrm>
              <a:off x="2543578" y="2435049"/>
              <a:ext cx="1457493" cy="491066"/>
            </a:xfrm>
            <a:custGeom>
              <a:avLst/>
              <a:gdLst>
                <a:gd name="connsiteX0" fmla="*/ 0 w 1234868"/>
                <a:gd name="connsiteY0" fmla="*/ 49107 h 491066"/>
                <a:gd name="connsiteX1" fmla="*/ 49107 w 1234868"/>
                <a:gd name="connsiteY1" fmla="*/ 0 h 491066"/>
                <a:gd name="connsiteX2" fmla="*/ 1185761 w 1234868"/>
                <a:gd name="connsiteY2" fmla="*/ 0 h 491066"/>
                <a:gd name="connsiteX3" fmla="*/ 1234868 w 1234868"/>
                <a:gd name="connsiteY3" fmla="*/ 49107 h 491066"/>
                <a:gd name="connsiteX4" fmla="*/ 1234868 w 1234868"/>
                <a:gd name="connsiteY4" fmla="*/ 441959 h 491066"/>
                <a:gd name="connsiteX5" fmla="*/ 1185761 w 1234868"/>
                <a:gd name="connsiteY5" fmla="*/ 491066 h 491066"/>
                <a:gd name="connsiteX6" fmla="*/ 49107 w 1234868"/>
                <a:gd name="connsiteY6" fmla="*/ 491066 h 491066"/>
                <a:gd name="connsiteX7" fmla="*/ 0 w 1234868"/>
                <a:gd name="connsiteY7" fmla="*/ 441959 h 491066"/>
                <a:gd name="connsiteX8" fmla="*/ 0 w 1234868"/>
                <a:gd name="connsiteY8" fmla="*/ 49107 h 49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4868" h="491066">
                  <a:moveTo>
                    <a:pt x="0" y="49107"/>
                  </a:moveTo>
                  <a:cubicBezTo>
                    <a:pt x="0" y="21986"/>
                    <a:pt x="21986" y="0"/>
                    <a:pt x="49107" y="0"/>
                  </a:cubicBezTo>
                  <a:lnTo>
                    <a:pt x="1185761" y="0"/>
                  </a:lnTo>
                  <a:cubicBezTo>
                    <a:pt x="1212882" y="0"/>
                    <a:pt x="1234868" y="21986"/>
                    <a:pt x="1234868" y="49107"/>
                  </a:cubicBezTo>
                  <a:lnTo>
                    <a:pt x="1234868" y="441959"/>
                  </a:lnTo>
                  <a:cubicBezTo>
                    <a:pt x="1234868" y="469080"/>
                    <a:pt x="1212882" y="491066"/>
                    <a:pt x="1185761" y="491066"/>
                  </a:cubicBezTo>
                  <a:lnTo>
                    <a:pt x="49107" y="491066"/>
                  </a:lnTo>
                  <a:cubicBezTo>
                    <a:pt x="21986" y="491066"/>
                    <a:pt x="0" y="469080"/>
                    <a:pt x="0" y="441959"/>
                  </a:cubicBezTo>
                  <a:lnTo>
                    <a:pt x="0" y="4910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685892"/>
                <a:satOff val="4125"/>
                <a:lumOff val="235"/>
                <a:alphaOff val="0"/>
              </a:schemeClr>
            </a:fillRef>
            <a:effectRef idx="0">
              <a:schemeClr val="accent5">
                <a:hueOff val="-3685892"/>
                <a:satOff val="4125"/>
                <a:lumOff val="23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243" tIns="29623" rIns="37243" bIns="29623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PT Panel Design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5D4B968-8913-6134-AED8-FA48208246B1}"/>
                </a:ext>
              </a:extLst>
            </p:cNvPr>
            <p:cNvSpPr/>
            <p:nvPr/>
          </p:nvSpPr>
          <p:spPr>
            <a:xfrm>
              <a:off x="4261935" y="2750790"/>
              <a:ext cx="1725433" cy="2850699"/>
            </a:xfrm>
            <a:custGeom>
              <a:avLst/>
              <a:gdLst>
                <a:gd name="connsiteX0" fmla="*/ 0 w 1389226"/>
                <a:gd name="connsiteY0" fmla="*/ 118242 h 1182418"/>
                <a:gd name="connsiteX1" fmla="*/ 118242 w 1389226"/>
                <a:gd name="connsiteY1" fmla="*/ 0 h 1182418"/>
                <a:gd name="connsiteX2" fmla="*/ 1270984 w 1389226"/>
                <a:gd name="connsiteY2" fmla="*/ 0 h 1182418"/>
                <a:gd name="connsiteX3" fmla="*/ 1389226 w 1389226"/>
                <a:gd name="connsiteY3" fmla="*/ 118242 h 1182418"/>
                <a:gd name="connsiteX4" fmla="*/ 1389226 w 1389226"/>
                <a:gd name="connsiteY4" fmla="*/ 1064176 h 1182418"/>
                <a:gd name="connsiteX5" fmla="*/ 1270984 w 1389226"/>
                <a:gd name="connsiteY5" fmla="*/ 1182418 h 1182418"/>
                <a:gd name="connsiteX6" fmla="*/ 118242 w 1389226"/>
                <a:gd name="connsiteY6" fmla="*/ 1182418 h 1182418"/>
                <a:gd name="connsiteX7" fmla="*/ 0 w 1389226"/>
                <a:gd name="connsiteY7" fmla="*/ 1064176 h 1182418"/>
                <a:gd name="connsiteX8" fmla="*/ 0 w 1389226"/>
                <a:gd name="connsiteY8" fmla="*/ 118242 h 118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9226" h="1182418">
                  <a:moveTo>
                    <a:pt x="0" y="118242"/>
                  </a:moveTo>
                  <a:cubicBezTo>
                    <a:pt x="0" y="52939"/>
                    <a:pt x="52939" y="0"/>
                    <a:pt x="118242" y="0"/>
                  </a:cubicBezTo>
                  <a:lnTo>
                    <a:pt x="1270984" y="0"/>
                  </a:lnTo>
                  <a:cubicBezTo>
                    <a:pt x="1336287" y="0"/>
                    <a:pt x="1389226" y="52939"/>
                    <a:pt x="1389226" y="118242"/>
                  </a:cubicBezTo>
                  <a:lnTo>
                    <a:pt x="1389226" y="1064176"/>
                  </a:lnTo>
                  <a:cubicBezTo>
                    <a:pt x="1389226" y="1129479"/>
                    <a:pt x="1336287" y="1182418"/>
                    <a:pt x="1270984" y="1182418"/>
                  </a:cubicBezTo>
                  <a:lnTo>
                    <a:pt x="118242" y="1182418"/>
                  </a:lnTo>
                  <a:cubicBezTo>
                    <a:pt x="52939" y="1182418"/>
                    <a:pt x="0" y="1129479"/>
                    <a:pt x="0" y="1064176"/>
                  </a:cubicBezTo>
                  <a:lnTo>
                    <a:pt x="0" y="118242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-7371783"/>
                <a:satOff val="8250"/>
                <a:lumOff val="47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261" tIns="46261" rIns="46261" bIns="299636" numCol="1" spcCol="1270" anchor="t" anchorCtr="0">
              <a:noAutofit/>
            </a:bodyPr>
            <a:lstStyle/>
            <a:p>
              <a:pPr marL="285750" lvl="1" indent="-2857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0070C0"/>
                </a:buClr>
                <a:buFont typeface="Courier New" panose="02070309020205020404" pitchFamily="49" charset="0"/>
                <a:buChar char="o"/>
              </a:pPr>
              <a:endParaRPr lang="en-US" sz="1400" kern="1200" dirty="0">
                <a:latin typeface="Gill Sans MT" panose="020B0502020104020203" pitchFamily="34" charset="0"/>
                <a:cs typeface="Calibri" panose="020F0502020204030204" pitchFamily="34" charset="0"/>
              </a:endParaRPr>
            </a:p>
            <a:p>
              <a:pPr marL="0" lvl="1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0070C0"/>
                </a:buClr>
              </a:pPr>
              <a:r>
                <a:rPr lang="en-US" sz="1400" dirty="0">
                  <a:latin typeface="Gill Sans MT" panose="020B0502020104020203" pitchFamily="34" charset="0"/>
                  <a:cs typeface="Calibri" panose="020F0502020204030204" pitchFamily="34" charset="0"/>
                </a:rPr>
                <a:t>Panels distributed four times a year by: </a:t>
              </a:r>
            </a:p>
            <a:p>
              <a:pPr marL="341313" lvl="2" indent="-230188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0070C0"/>
                </a:buClr>
                <a:buFont typeface="Courier New" panose="02070309020205020404" pitchFamily="49" charset="0"/>
                <a:buChar char="o"/>
                <a:tabLst>
                  <a:tab pos="341313" algn="l"/>
                </a:tabLst>
              </a:pPr>
              <a:r>
                <a:rPr lang="en-US" sz="1400" kern="1200" dirty="0">
                  <a:latin typeface="Gill Sans MT" panose="020B0502020104020203" pitchFamily="34" charset="0"/>
                  <a:cs typeface="Calibri" panose="020F0502020204030204" pitchFamily="34" charset="0"/>
                </a:rPr>
                <a:t>National sample transport systems (NSTS)</a:t>
              </a:r>
            </a:p>
            <a:p>
              <a:pPr marL="341313" lvl="2" indent="-230188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0070C0"/>
                </a:buClr>
                <a:buFont typeface="Courier New" panose="02070309020205020404" pitchFamily="49" charset="0"/>
                <a:buChar char="o"/>
                <a:tabLst>
                  <a:tab pos="341313" algn="l"/>
                </a:tabLst>
              </a:pPr>
              <a:r>
                <a:rPr lang="en-US" sz="1400" kern="1200" dirty="0">
                  <a:solidFill>
                    <a:schemeClr val="bg1"/>
                  </a:solidFill>
                  <a:latin typeface="Gill Sans MT" panose="020B0502020104020203" pitchFamily="34" charset="0"/>
                  <a:cs typeface="Calibri" panose="020F0502020204030204" pitchFamily="34" charset="0"/>
                </a:rPr>
                <a:t>Dangerous Goods Nurse</a:t>
              </a:r>
            </a:p>
            <a:p>
              <a:pPr marL="341313" lvl="1" indent="-230188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0070C0"/>
                </a:buClr>
                <a:buFont typeface="Courier New" panose="02070309020205020404" pitchFamily="49" charset="0"/>
                <a:buChar char="o"/>
                <a:tabLst>
                  <a:tab pos="341313" algn="l"/>
                </a:tabLst>
              </a:pPr>
              <a:r>
                <a:rPr lang="en-US" sz="1400" kern="1200" dirty="0">
                  <a:solidFill>
                    <a:schemeClr val="bg1"/>
                  </a:solidFill>
                  <a:latin typeface="Gill Sans MT" panose="020B0502020104020203" pitchFamily="34" charset="0"/>
                  <a:cs typeface="Calibri" panose="020F0502020204030204" pitchFamily="34" charset="0"/>
                </a:rPr>
                <a:t>Implementing Partners</a:t>
              </a:r>
            </a:p>
            <a:p>
              <a:pPr marL="341313" lvl="1" indent="-230188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0070C0"/>
                </a:buClr>
                <a:buFont typeface="Courier New" panose="02070309020205020404" pitchFamily="49" charset="0"/>
                <a:buChar char="o"/>
                <a:tabLst>
                  <a:tab pos="341313" algn="l"/>
                </a:tabLst>
              </a:pPr>
              <a:r>
                <a:rPr lang="en-US" sz="1400" dirty="0">
                  <a:solidFill>
                    <a:schemeClr val="bg1"/>
                  </a:solidFill>
                  <a:latin typeface="Gill Sans MT" panose="020B0502020104020203" pitchFamily="34" charset="0"/>
                  <a:cs typeface="Calibri" panose="020F0502020204030204" pitchFamily="34" charset="0"/>
                </a:rPr>
                <a:t>Community HCWs</a:t>
              </a:r>
              <a:endParaRPr lang="en-US" sz="1400" kern="1200" dirty="0">
                <a:solidFill>
                  <a:schemeClr val="bg1"/>
                </a:solidFill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Shape 12">
              <a:extLst>
                <a:ext uri="{FF2B5EF4-FFF2-40B4-BE49-F238E27FC236}">
                  <a16:creationId xmlns:a16="http://schemas.microsoft.com/office/drawing/2014/main" id="{68255814-E685-7E86-A4CD-185DF6931A71}"/>
                </a:ext>
              </a:extLst>
            </p:cNvPr>
            <p:cNvSpPr/>
            <p:nvPr/>
          </p:nvSpPr>
          <p:spPr>
            <a:xfrm>
              <a:off x="5272792" y="4160208"/>
              <a:ext cx="1809450" cy="1953930"/>
            </a:xfrm>
            <a:prstGeom prst="leftCircularArrow">
              <a:avLst>
                <a:gd name="adj1" fmla="val 4267"/>
                <a:gd name="adj2" fmla="val 539357"/>
                <a:gd name="adj3" fmla="val 2314537"/>
                <a:gd name="adj4" fmla="val 9024159"/>
                <a:gd name="adj5" fmla="val 497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214729"/>
                <a:satOff val="10313"/>
                <a:lumOff val="589"/>
                <a:alphaOff val="0"/>
              </a:schemeClr>
            </a:fillRef>
            <a:effectRef idx="0">
              <a:schemeClr val="accent5">
                <a:hueOff val="-9214729"/>
                <a:satOff val="10313"/>
                <a:lumOff val="58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ZA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21A2565-59C7-D47D-7EC3-9B24039EEE74}"/>
                </a:ext>
              </a:extLst>
            </p:cNvPr>
            <p:cNvSpPr/>
            <p:nvPr/>
          </p:nvSpPr>
          <p:spPr>
            <a:xfrm>
              <a:off x="4476750" y="5265373"/>
              <a:ext cx="1443944" cy="491066"/>
            </a:xfrm>
            <a:custGeom>
              <a:avLst/>
              <a:gdLst>
                <a:gd name="connsiteX0" fmla="*/ 0 w 1234868"/>
                <a:gd name="connsiteY0" fmla="*/ 49107 h 491066"/>
                <a:gd name="connsiteX1" fmla="*/ 49107 w 1234868"/>
                <a:gd name="connsiteY1" fmla="*/ 0 h 491066"/>
                <a:gd name="connsiteX2" fmla="*/ 1185761 w 1234868"/>
                <a:gd name="connsiteY2" fmla="*/ 0 h 491066"/>
                <a:gd name="connsiteX3" fmla="*/ 1234868 w 1234868"/>
                <a:gd name="connsiteY3" fmla="*/ 49107 h 491066"/>
                <a:gd name="connsiteX4" fmla="*/ 1234868 w 1234868"/>
                <a:gd name="connsiteY4" fmla="*/ 441959 h 491066"/>
                <a:gd name="connsiteX5" fmla="*/ 1185761 w 1234868"/>
                <a:gd name="connsiteY5" fmla="*/ 491066 h 491066"/>
                <a:gd name="connsiteX6" fmla="*/ 49107 w 1234868"/>
                <a:gd name="connsiteY6" fmla="*/ 491066 h 491066"/>
                <a:gd name="connsiteX7" fmla="*/ 0 w 1234868"/>
                <a:gd name="connsiteY7" fmla="*/ 441959 h 491066"/>
                <a:gd name="connsiteX8" fmla="*/ 0 w 1234868"/>
                <a:gd name="connsiteY8" fmla="*/ 49107 h 49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4868" h="491066">
                  <a:moveTo>
                    <a:pt x="0" y="49107"/>
                  </a:moveTo>
                  <a:cubicBezTo>
                    <a:pt x="0" y="21986"/>
                    <a:pt x="21986" y="0"/>
                    <a:pt x="49107" y="0"/>
                  </a:cubicBezTo>
                  <a:lnTo>
                    <a:pt x="1185761" y="0"/>
                  </a:lnTo>
                  <a:cubicBezTo>
                    <a:pt x="1212882" y="0"/>
                    <a:pt x="1234868" y="21986"/>
                    <a:pt x="1234868" y="49107"/>
                  </a:cubicBezTo>
                  <a:lnTo>
                    <a:pt x="1234868" y="441959"/>
                  </a:lnTo>
                  <a:cubicBezTo>
                    <a:pt x="1234868" y="469080"/>
                    <a:pt x="1212882" y="491066"/>
                    <a:pt x="1185761" y="491066"/>
                  </a:cubicBezTo>
                  <a:lnTo>
                    <a:pt x="49107" y="491066"/>
                  </a:lnTo>
                  <a:cubicBezTo>
                    <a:pt x="21986" y="491066"/>
                    <a:pt x="0" y="469080"/>
                    <a:pt x="0" y="441959"/>
                  </a:cubicBezTo>
                  <a:lnTo>
                    <a:pt x="0" y="4910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71783"/>
                <a:satOff val="8250"/>
                <a:lumOff val="471"/>
                <a:alphaOff val="0"/>
              </a:schemeClr>
            </a:fillRef>
            <a:effectRef idx="0">
              <a:schemeClr val="accent5">
                <a:hueOff val="-7371783"/>
                <a:satOff val="8250"/>
                <a:lumOff val="47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243" tIns="29623" rIns="37243" bIns="29623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Panel Distribution 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D35DA1B-D16E-EE0B-6A45-84FA533C5059}"/>
                </a:ext>
              </a:extLst>
            </p:cNvPr>
            <p:cNvSpPr/>
            <p:nvPr/>
          </p:nvSpPr>
          <p:spPr>
            <a:xfrm>
              <a:off x="6156131" y="2750790"/>
              <a:ext cx="1725433" cy="2850698"/>
            </a:xfrm>
            <a:custGeom>
              <a:avLst/>
              <a:gdLst>
                <a:gd name="connsiteX0" fmla="*/ 0 w 1389226"/>
                <a:gd name="connsiteY0" fmla="*/ 114582 h 1145821"/>
                <a:gd name="connsiteX1" fmla="*/ 114582 w 1389226"/>
                <a:gd name="connsiteY1" fmla="*/ 0 h 1145821"/>
                <a:gd name="connsiteX2" fmla="*/ 1274644 w 1389226"/>
                <a:gd name="connsiteY2" fmla="*/ 0 h 1145821"/>
                <a:gd name="connsiteX3" fmla="*/ 1389226 w 1389226"/>
                <a:gd name="connsiteY3" fmla="*/ 114582 h 1145821"/>
                <a:gd name="connsiteX4" fmla="*/ 1389226 w 1389226"/>
                <a:gd name="connsiteY4" fmla="*/ 1031239 h 1145821"/>
                <a:gd name="connsiteX5" fmla="*/ 1274644 w 1389226"/>
                <a:gd name="connsiteY5" fmla="*/ 1145821 h 1145821"/>
                <a:gd name="connsiteX6" fmla="*/ 114582 w 1389226"/>
                <a:gd name="connsiteY6" fmla="*/ 1145821 h 1145821"/>
                <a:gd name="connsiteX7" fmla="*/ 0 w 1389226"/>
                <a:gd name="connsiteY7" fmla="*/ 1031239 h 1145821"/>
                <a:gd name="connsiteX8" fmla="*/ 0 w 1389226"/>
                <a:gd name="connsiteY8" fmla="*/ 114582 h 114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9226" h="1145821">
                  <a:moveTo>
                    <a:pt x="0" y="114582"/>
                  </a:moveTo>
                  <a:cubicBezTo>
                    <a:pt x="0" y="51300"/>
                    <a:pt x="51300" y="0"/>
                    <a:pt x="114582" y="0"/>
                  </a:cubicBezTo>
                  <a:lnTo>
                    <a:pt x="1274644" y="0"/>
                  </a:lnTo>
                  <a:cubicBezTo>
                    <a:pt x="1337926" y="0"/>
                    <a:pt x="1389226" y="51300"/>
                    <a:pt x="1389226" y="114582"/>
                  </a:cubicBezTo>
                  <a:lnTo>
                    <a:pt x="1389226" y="1031239"/>
                  </a:lnTo>
                  <a:cubicBezTo>
                    <a:pt x="1389226" y="1094521"/>
                    <a:pt x="1337926" y="1145821"/>
                    <a:pt x="1274644" y="1145821"/>
                  </a:cubicBezTo>
                  <a:lnTo>
                    <a:pt x="114582" y="1145821"/>
                  </a:lnTo>
                  <a:cubicBezTo>
                    <a:pt x="51300" y="1145821"/>
                    <a:pt x="0" y="1094521"/>
                    <a:pt x="0" y="1031239"/>
                  </a:cubicBezTo>
                  <a:lnTo>
                    <a:pt x="0" y="114582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-11057675"/>
                <a:satOff val="12375"/>
                <a:lumOff val="70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419" tIns="290952" rIns="45419" bIns="45419" numCol="1" spcCol="1270" anchor="t" anchorCtr="0">
              <a:noAutofit/>
            </a:bodyPr>
            <a:lstStyle/>
            <a:p>
              <a:pPr marL="285750" lvl="1" indent="-2857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00B050"/>
                </a:buClr>
                <a:buFont typeface="Courier New" panose="02070309020205020404" pitchFamily="49" charset="0"/>
                <a:buChar char="o"/>
              </a:pPr>
              <a:r>
                <a:rPr lang="en-US" sz="1400" kern="1200" dirty="0">
                  <a:solidFill>
                    <a:schemeClr val="bg1"/>
                  </a:solidFill>
                  <a:latin typeface="Gill Sans MT" panose="020B0502020104020203" pitchFamily="34" charset="0"/>
                  <a:cs typeface="Calibri" panose="020F0502020204030204" pitchFamily="34" charset="0"/>
                </a:rPr>
                <a:t>Screenshot of results form are  sent to NQAU Via </a:t>
              </a:r>
              <a:r>
                <a:rPr lang="en-US" sz="1400" dirty="0">
                  <a:solidFill>
                    <a:schemeClr val="bg1"/>
                  </a:solidFill>
                  <a:latin typeface="Gill Sans MT" panose="020B0502020104020203" pitchFamily="34" charset="0"/>
                  <a:cs typeface="Calibri" panose="020F0502020204030204" pitchFamily="34" charset="0"/>
                </a:rPr>
                <a:t>WhatsApp</a:t>
              </a:r>
            </a:p>
            <a:p>
              <a:pPr marL="285750" lvl="1" indent="-2857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00B050"/>
                </a:buClr>
                <a:buFont typeface="Courier New" panose="02070309020205020404" pitchFamily="49" charset="0"/>
                <a:buChar char="o"/>
              </a:pPr>
              <a:r>
                <a:rPr lang="en-US" sz="1400" kern="1200" dirty="0">
                  <a:solidFill>
                    <a:schemeClr val="bg1"/>
                  </a:solidFill>
                  <a:latin typeface="Gill Sans MT" panose="020B0502020104020203" pitchFamily="34" charset="0"/>
                  <a:cs typeface="Calibri" panose="020F0502020204030204" pitchFamily="34" charset="0"/>
                </a:rPr>
                <a:t>Hardcopies via NSTS</a:t>
              </a:r>
            </a:p>
            <a:p>
              <a:pPr marL="285750" lvl="1" indent="-2857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00B050"/>
                </a:buClr>
                <a:buFont typeface="Courier New" panose="02070309020205020404" pitchFamily="49" charset="0"/>
                <a:buChar char="o"/>
              </a:pPr>
              <a:r>
                <a:rPr lang="en-US" sz="1400" dirty="0">
                  <a:solidFill>
                    <a:schemeClr val="bg1"/>
                  </a:solidFill>
                  <a:latin typeface="Gill Sans MT" panose="020B0502020104020203" pitchFamily="34" charset="0"/>
                  <a:cs typeface="Calibri" panose="020F0502020204030204" pitchFamily="34" charset="0"/>
                </a:rPr>
                <a:t>TAT: 4 weeks</a:t>
              </a:r>
              <a:endParaRPr lang="en-US" sz="1400" kern="1200" dirty="0">
                <a:solidFill>
                  <a:schemeClr val="bg1"/>
                </a:solidFill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Arrow: Circular 15">
              <a:extLst>
                <a:ext uri="{FF2B5EF4-FFF2-40B4-BE49-F238E27FC236}">
                  <a16:creationId xmlns:a16="http://schemas.microsoft.com/office/drawing/2014/main" id="{58CEC6D1-072E-6DA0-820E-14021AA81B68}"/>
                </a:ext>
              </a:extLst>
            </p:cNvPr>
            <p:cNvSpPr/>
            <p:nvPr/>
          </p:nvSpPr>
          <p:spPr>
            <a:xfrm>
              <a:off x="7009161" y="2186964"/>
              <a:ext cx="1903076" cy="1989528"/>
            </a:xfrm>
            <a:prstGeom prst="circularArrow">
              <a:avLst>
                <a:gd name="adj1" fmla="val 3869"/>
                <a:gd name="adj2" fmla="val 484308"/>
                <a:gd name="adj3" fmla="val 19298377"/>
                <a:gd name="adj4" fmla="val 12533706"/>
                <a:gd name="adj5" fmla="val 451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3822094"/>
                <a:satOff val="15469"/>
                <a:lumOff val="883"/>
                <a:alphaOff val="0"/>
              </a:schemeClr>
            </a:fillRef>
            <a:effectRef idx="0">
              <a:schemeClr val="accent5">
                <a:hueOff val="-13822094"/>
                <a:satOff val="15469"/>
                <a:lumOff val="88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ZA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3BFD0CC-4C7B-13EE-000A-BD9B29DDCB77}"/>
                </a:ext>
              </a:extLst>
            </p:cNvPr>
            <p:cNvSpPr/>
            <p:nvPr/>
          </p:nvSpPr>
          <p:spPr>
            <a:xfrm>
              <a:off x="6350397" y="2435049"/>
              <a:ext cx="1355328" cy="491066"/>
            </a:xfrm>
            <a:custGeom>
              <a:avLst/>
              <a:gdLst>
                <a:gd name="connsiteX0" fmla="*/ 0 w 1234868"/>
                <a:gd name="connsiteY0" fmla="*/ 49107 h 491066"/>
                <a:gd name="connsiteX1" fmla="*/ 49107 w 1234868"/>
                <a:gd name="connsiteY1" fmla="*/ 0 h 491066"/>
                <a:gd name="connsiteX2" fmla="*/ 1185761 w 1234868"/>
                <a:gd name="connsiteY2" fmla="*/ 0 h 491066"/>
                <a:gd name="connsiteX3" fmla="*/ 1234868 w 1234868"/>
                <a:gd name="connsiteY3" fmla="*/ 49107 h 491066"/>
                <a:gd name="connsiteX4" fmla="*/ 1234868 w 1234868"/>
                <a:gd name="connsiteY4" fmla="*/ 441959 h 491066"/>
                <a:gd name="connsiteX5" fmla="*/ 1185761 w 1234868"/>
                <a:gd name="connsiteY5" fmla="*/ 491066 h 491066"/>
                <a:gd name="connsiteX6" fmla="*/ 49107 w 1234868"/>
                <a:gd name="connsiteY6" fmla="*/ 491066 h 491066"/>
                <a:gd name="connsiteX7" fmla="*/ 0 w 1234868"/>
                <a:gd name="connsiteY7" fmla="*/ 441959 h 491066"/>
                <a:gd name="connsiteX8" fmla="*/ 0 w 1234868"/>
                <a:gd name="connsiteY8" fmla="*/ 49107 h 49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4868" h="491066">
                  <a:moveTo>
                    <a:pt x="0" y="49107"/>
                  </a:moveTo>
                  <a:cubicBezTo>
                    <a:pt x="0" y="21986"/>
                    <a:pt x="21986" y="0"/>
                    <a:pt x="49107" y="0"/>
                  </a:cubicBezTo>
                  <a:lnTo>
                    <a:pt x="1185761" y="0"/>
                  </a:lnTo>
                  <a:cubicBezTo>
                    <a:pt x="1212882" y="0"/>
                    <a:pt x="1234868" y="21986"/>
                    <a:pt x="1234868" y="49107"/>
                  </a:cubicBezTo>
                  <a:lnTo>
                    <a:pt x="1234868" y="441959"/>
                  </a:lnTo>
                  <a:cubicBezTo>
                    <a:pt x="1234868" y="469080"/>
                    <a:pt x="1212882" y="491066"/>
                    <a:pt x="1185761" y="491066"/>
                  </a:cubicBezTo>
                  <a:lnTo>
                    <a:pt x="49107" y="491066"/>
                  </a:lnTo>
                  <a:cubicBezTo>
                    <a:pt x="21986" y="491066"/>
                    <a:pt x="0" y="469080"/>
                    <a:pt x="0" y="441959"/>
                  </a:cubicBezTo>
                  <a:lnTo>
                    <a:pt x="0" y="4910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1057675"/>
                <a:satOff val="12375"/>
                <a:lumOff val="706"/>
                <a:alphaOff val="0"/>
              </a:schemeClr>
            </a:fillRef>
            <a:effectRef idx="0">
              <a:schemeClr val="accent5">
                <a:hueOff val="-11057675"/>
                <a:satOff val="12375"/>
                <a:lumOff val="7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243" tIns="29623" rIns="37243" bIns="29623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Return of Results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098F65E-2CDB-530B-2E9A-AC4FC2558FE2}"/>
                </a:ext>
              </a:extLst>
            </p:cNvPr>
            <p:cNvSpPr/>
            <p:nvPr/>
          </p:nvSpPr>
          <p:spPr>
            <a:xfrm>
              <a:off x="8050326" y="2750790"/>
              <a:ext cx="1725433" cy="2850698"/>
            </a:xfrm>
            <a:custGeom>
              <a:avLst/>
              <a:gdLst>
                <a:gd name="connsiteX0" fmla="*/ 0 w 1389226"/>
                <a:gd name="connsiteY0" fmla="*/ 114582 h 1145821"/>
                <a:gd name="connsiteX1" fmla="*/ 114582 w 1389226"/>
                <a:gd name="connsiteY1" fmla="*/ 0 h 1145821"/>
                <a:gd name="connsiteX2" fmla="*/ 1274644 w 1389226"/>
                <a:gd name="connsiteY2" fmla="*/ 0 h 1145821"/>
                <a:gd name="connsiteX3" fmla="*/ 1389226 w 1389226"/>
                <a:gd name="connsiteY3" fmla="*/ 114582 h 1145821"/>
                <a:gd name="connsiteX4" fmla="*/ 1389226 w 1389226"/>
                <a:gd name="connsiteY4" fmla="*/ 1031239 h 1145821"/>
                <a:gd name="connsiteX5" fmla="*/ 1274644 w 1389226"/>
                <a:gd name="connsiteY5" fmla="*/ 1145821 h 1145821"/>
                <a:gd name="connsiteX6" fmla="*/ 114582 w 1389226"/>
                <a:gd name="connsiteY6" fmla="*/ 1145821 h 1145821"/>
                <a:gd name="connsiteX7" fmla="*/ 0 w 1389226"/>
                <a:gd name="connsiteY7" fmla="*/ 1031239 h 1145821"/>
                <a:gd name="connsiteX8" fmla="*/ 0 w 1389226"/>
                <a:gd name="connsiteY8" fmla="*/ 114582 h 114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9226" h="1145821">
                  <a:moveTo>
                    <a:pt x="0" y="114582"/>
                  </a:moveTo>
                  <a:cubicBezTo>
                    <a:pt x="0" y="51300"/>
                    <a:pt x="51300" y="0"/>
                    <a:pt x="114582" y="0"/>
                  </a:cubicBezTo>
                  <a:lnTo>
                    <a:pt x="1274644" y="0"/>
                  </a:lnTo>
                  <a:cubicBezTo>
                    <a:pt x="1337926" y="0"/>
                    <a:pt x="1389226" y="51300"/>
                    <a:pt x="1389226" y="114582"/>
                  </a:cubicBezTo>
                  <a:lnTo>
                    <a:pt x="1389226" y="1031239"/>
                  </a:lnTo>
                  <a:cubicBezTo>
                    <a:pt x="1389226" y="1094521"/>
                    <a:pt x="1337926" y="1145821"/>
                    <a:pt x="1274644" y="1145821"/>
                  </a:cubicBezTo>
                  <a:lnTo>
                    <a:pt x="114582" y="1145821"/>
                  </a:lnTo>
                  <a:cubicBezTo>
                    <a:pt x="51300" y="1145821"/>
                    <a:pt x="0" y="1094521"/>
                    <a:pt x="0" y="1031239"/>
                  </a:cubicBezTo>
                  <a:lnTo>
                    <a:pt x="0" y="114582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-14743566"/>
                <a:satOff val="16500"/>
                <a:lumOff val="94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704" tIns="39704" rIns="39704" bIns="285237" numCol="1" spcCol="1270" anchor="t" anchorCtr="0">
              <a:noAutofit/>
            </a:bodyPr>
            <a:lstStyle/>
            <a:p>
              <a:pPr marL="285750" lvl="1" indent="-285750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92D050"/>
                </a:buClr>
                <a:buFont typeface="Courier New" panose="02070309020205020404" pitchFamily="49" charset="0"/>
                <a:buChar char="o"/>
              </a:pPr>
              <a:endParaRPr lang="en-US" sz="1400" kern="1200" dirty="0">
                <a:latin typeface="Gill Sans MT" panose="020B0502020104020203" pitchFamily="34" charset="0"/>
                <a:cs typeface="Calibri" panose="020F0502020204030204" pitchFamily="34" charset="0"/>
              </a:endParaRPr>
            </a:p>
            <a:p>
              <a:pPr marL="285750" lvl="1" indent="-285750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92D050"/>
                </a:buClr>
                <a:buFont typeface="Courier New" panose="02070309020205020404" pitchFamily="49" charset="0"/>
                <a:buChar char="o"/>
              </a:pPr>
              <a:r>
                <a:rPr lang="en-US" sz="1400" kern="1200" dirty="0">
                  <a:latin typeface="Gill Sans MT" panose="020B0502020104020203" pitchFamily="34" charset="0"/>
                  <a:cs typeface="Calibri" panose="020F0502020204030204" pitchFamily="34" charset="0"/>
                </a:rPr>
                <a:t>E</a:t>
              </a:r>
              <a:r>
                <a:rPr lang="en-US" sz="1400" dirty="0">
                  <a:latin typeface="Gill Sans MT" panose="020B0502020104020203" pitchFamily="34" charset="0"/>
                  <a:cs typeface="Calibri" panose="020F0502020204030204" pitchFamily="34" charset="0"/>
                </a:rPr>
                <a:t>ntry of </a:t>
              </a:r>
              <a:r>
                <a:rPr lang="en-US" sz="1400" kern="1200" dirty="0">
                  <a:latin typeface="Gill Sans MT" panose="020B0502020104020203" pitchFamily="34" charset="0"/>
                  <a:cs typeface="Calibri" panose="020F0502020204030204" pitchFamily="34" charset="0"/>
                </a:rPr>
                <a:t>WhatsApp data by NQAU </a:t>
              </a:r>
            </a:p>
            <a:p>
              <a:pPr marL="285750" lvl="1" indent="-2857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92D050"/>
                </a:buClr>
                <a:buFont typeface="Courier New" panose="02070309020205020404" pitchFamily="49" charset="0"/>
                <a:buChar char="o"/>
              </a:pPr>
              <a:r>
                <a:rPr lang="en-US" sz="1400" kern="1200" dirty="0">
                  <a:latin typeface="Gill Sans MT" panose="020B0502020104020203" pitchFamily="34" charset="0"/>
                  <a:cs typeface="Calibri" panose="020F0502020204030204" pitchFamily="34" charset="0"/>
                </a:rPr>
                <a:t>Verification of data using hardcopies</a:t>
              </a:r>
            </a:p>
            <a:p>
              <a:pPr marL="285750" lvl="1" indent="-2857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92D050"/>
                </a:buClr>
                <a:buFont typeface="Courier New" panose="02070309020205020404" pitchFamily="49" charset="0"/>
                <a:buChar char="o"/>
              </a:pPr>
              <a:r>
                <a:rPr lang="en-US" sz="1400" kern="1200" dirty="0">
                  <a:latin typeface="Gill Sans MT" panose="020B0502020104020203" pitchFamily="34" charset="0"/>
                  <a:cs typeface="Calibri" panose="020F0502020204030204" pitchFamily="34" charset="0"/>
                </a:rPr>
                <a:t>QC of data entries</a:t>
              </a:r>
            </a:p>
            <a:p>
              <a:pPr marL="285750" lvl="1" indent="-2857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92D050"/>
                </a:buClr>
                <a:buFont typeface="Courier New" panose="02070309020205020404" pitchFamily="49" charset="0"/>
                <a:buChar char="o"/>
              </a:pPr>
              <a:r>
                <a:rPr lang="en-US" sz="1400" kern="1200" dirty="0">
                  <a:latin typeface="Gill Sans MT" panose="020B0502020104020203" pitchFamily="34" charset="0"/>
                  <a:cs typeface="Calibri" panose="020F0502020204030204" pitchFamily="34" charset="0"/>
                </a:rPr>
                <a:t>Data analysis &amp; scoring </a:t>
              </a:r>
            </a:p>
            <a:p>
              <a:pPr marL="285750" lvl="1" indent="-2857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92D050"/>
                </a:buClr>
                <a:buFont typeface="Courier New" panose="02070309020205020404" pitchFamily="49" charset="0"/>
                <a:buChar char="o"/>
              </a:pPr>
              <a:r>
                <a:rPr lang="en-US" sz="1400" kern="1200" dirty="0">
                  <a:latin typeface="Gill Sans MT" panose="020B0502020104020203" pitchFamily="34" charset="0"/>
                  <a:cs typeface="Calibri" panose="020F0502020204030204" pitchFamily="34" charset="0"/>
                </a:rPr>
                <a:t>Report generation</a:t>
              </a:r>
            </a:p>
          </p:txBody>
        </p:sp>
        <p:sp>
          <p:nvSpPr>
            <p:cNvPr id="19" name="Shape 18">
              <a:extLst>
                <a:ext uri="{FF2B5EF4-FFF2-40B4-BE49-F238E27FC236}">
                  <a16:creationId xmlns:a16="http://schemas.microsoft.com/office/drawing/2014/main" id="{96A352A4-34E9-B3E2-DCD0-82D901419014}"/>
                </a:ext>
              </a:extLst>
            </p:cNvPr>
            <p:cNvSpPr/>
            <p:nvPr/>
          </p:nvSpPr>
          <p:spPr>
            <a:xfrm>
              <a:off x="8909763" y="4293557"/>
              <a:ext cx="1725434" cy="1820055"/>
            </a:xfrm>
            <a:prstGeom prst="leftCircularArrow">
              <a:avLst>
                <a:gd name="adj1" fmla="val 4267"/>
                <a:gd name="adj2" fmla="val 539357"/>
                <a:gd name="adj3" fmla="val 2314867"/>
                <a:gd name="adj4" fmla="val 9024489"/>
                <a:gd name="adj5" fmla="val 497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8429457"/>
                <a:satOff val="20625"/>
                <a:lumOff val="1177"/>
                <a:alphaOff val="0"/>
              </a:schemeClr>
            </a:fillRef>
            <a:effectRef idx="0">
              <a:schemeClr val="accent5">
                <a:hueOff val="-18429457"/>
                <a:satOff val="20625"/>
                <a:lumOff val="117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ZA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484ED8A-A6F2-75C6-D7E6-58ADA6BB45A0}"/>
                </a:ext>
              </a:extLst>
            </p:cNvPr>
            <p:cNvSpPr/>
            <p:nvPr/>
          </p:nvSpPr>
          <p:spPr>
            <a:xfrm>
              <a:off x="8248650" y="5265373"/>
              <a:ext cx="1374710" cy="491066"/>
            </a:xfrm>
            <a:custGeom>
              <a:avLst/>
              <a:gdLst>
                <a:gd name="connsiteX0" fmla="*/ 0 w 1234868"/>
                <a:gd name="connsiteY0" fmla="*/ 49107 h 491066"/>
                <a:gd name="connsiteX1" fmla="*/ 49107 w 1234868"/>
                <a:gd name="connsiteY1" fmla="*/ 0 h 491066"/>
                <a:gd name="connsiteX2" fmla="*/ 1185761 w 1234868"/>
                <a:gd name="connsiteY2" fmla="*/ 0 h 491066"/>
                <a:gd name="connsiteX3" fmla="*/ 1234868 w 1234868"/>
                <a:gd name="connsiteY3" fmla="*/ 49107 h 491066"/>
                <a:gd name="connsiteX4" fmla="*/ 1234868 w 1234868"/>
                <a:gd name="connsiteY4" fmla="*/ 441959 h 491066"/>
                <a:gd name="connsiteX5" fmla="*/ 1185761 w 1234868"/>
                <a:gd name="connsiteY5" fmla="*/ 491066 h 491066"/>
                <a:gd name="connsiteX6" fmla="*/ 49107 w 1234868"/>
                <a:gd name="connsiteY6" fmla="*/ 491066 h 491066"/>
                <a:gd name="connsiteX7" fmla="*/ 0 w 1234868"/>
                <a:gd name="connsiteY7" fmla="*/ 441959 h 491066"/>
                <a:gd name="connsiteX8" fmla="*/ 0 w 1234868"/>
                <a:gd name="connsiteY8" fmla="*/ 49107 h 49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4868" h="491066">
                  <a:moveTo>
                    <a:pt x="0" y="49107"/>
                  </a:moveTo>
                  <a:cubicBezTo>
                    <a:pt x="0" y="21986"/>
                    <a:pt x="21986" y="0"/>
                    <a:pt x="49107" y="0"/>
                  </a:cubicBezTo>
                  <a:lnTo>
                    <a:pt x="1185761" y="0"/>
                  </a:lnTo>
                  <a:cubicBezTo>
                    <a:pt x="1212882" y="0"/>
                    <a:pt x="1234868" y="21986"/>
                    <a:pt x="1234868" y="49107"/>
                  </a:cubicBezTo>
                  <a:lnTo>
                    <a:pt x="1234868" y="441959"/>
                  </a:lnTo>
                  <a:cubicBezTo>
                    <a:pt x="1234868" y="469080"/>
                    <a:pt x="1212882" y="491066"/>
                    <a:pt x="1185761" y="491066"/>
                  </a:cubicBezTo>
                  <a:lnTo>
                    <a:pt x="49107" y="491066"/>
                  </a:lnTo>
                  <a:cubicBezTo>
                    <a:pt x="21986" y="491066"/>
                    <a:pt x="0" y="469080"/>
                    <a:pt x="0" y="441959"/>
                  </a:cubicBezTo>
                  <a:lnTo>
                    <a:pt x="0" y="4910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4743566"/>
                <a:satOff val="16500"/>
                <a:lumOff val="942"/>
                <a:alphaOff val="0"/>
              </a:schemeClr>
            </a:fillRef>
            <a:effectRef idx="0">
              <a:schemeClr val="accent5">
                <a:hueOff val="-14743566"/>
                <a:satOff val="16500"/>
                <a:lumOff val="94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243" tIns="29623" rIns="37243" bIns="29623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Data Management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A33D9C9-0557-AAB8-A127-C52A109E13A9}"/>
                </a:ext>
              </a:extLst>
            </p:cNvPr>
            <p:cNvSpPr/>
            <p:nvPr/>
          </p:nvSpPr>
          <p:spPr>
            <a:xfrm>
              <a:off x="9944521" y="2750790"/>
              <a:ext cx="1725433" cy="2850698"/>
            </a:xfrm>
            <a:custGeom>
              <a:avLst/>
              <a:gdLst>
                <a:gd name="connsiteX0" fmla="*/ 0 w 1389226"/>
                <a:gd name="connsiteY0" fmla="*/ 114582 h 1145821"/>
                <a:gd name="connsiteX1" fmla="*/ 114582 w 1389226"/>
                <a:gd name="connsiteY1" fmla="*/ 0 h 1145821"/>
                <a:gd name="connsiteX2" fmla="*/ 1274644 w 1389226"/>
                <a:gd name="connsiteY2" fmla="*/ 0 h 1145821"/>
                <a:gd name="connsiteX3" fmla="*/ 1389226 w 1389226"/>
                <a:gd name="connsiteY3" fmla="*/ 114582 h 1145821"/>
                <a:gd name="connsiteX4" fmla="*/ 1389226 w 1389226"/>
                <a:gd name="connsiteY4" fmla="*/ 1031239 h 1145821"/>
                <a:gd name="connsiteX5" fmla="*/ 1274644 w 1389226"/>
                <a:gd name="connsiteY5" fmla="*/ 1145821 h 1145821"/>
                <a:gd name="connsiteX6" fmla="*/ 114582 w 1389226"/>
                <a:gd name="connsiteY6" fmla="*/ 1145821 h 1145821"/>
                <a:gd name="connsiteX7" fmla="*/ 0 w 1389226"/>
                <a:gd name="connsiteY7" fmla="*/ 1031239 h 1145821"/>
                <a:gd name="connsiteX8" fmla="*/ 0 w 1389226"/>
                <a:gd name="connsiteY8" fmla="*/ 114582 h 114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9226" h="1145821">
                  <a:moveTo>
                    <a:pt x="0" y="114582"/>
                  </a:moveTo>
                  <a:cubicBezTo>
                    <a:pt x="0" y="51300"/>
                    <a:pt x="51300" y="0"/>
                    <a:pt x="114582" y="0"/>
                  </a:cubicBezTo>
                  <a:lnTo>
                    <a:pt x="1274644" y="0"/>
                  </a:lnTo>
                  <a:cubicBezTo>
                    <a:pt x="1337926" y="0"/>
                    <a:pt x="1389226" y="51300"/>
                    <a:pt x="1389226" y="114582"/>
                  </a:cubicBezTo>
                  <a:lnTo>
                    <a:pt x="1389226" y="1031239"/>
                  </a:lnTo>
                  <a:cubicBezTo>
                    <a:pt x="1389226" y="1094521"/>
                    <a:pt x="1337926" y="1145821"/>
                    <a:pt x="1274644" y="1145821"/>
                  </a:cubicBezTo>
                  <a:lnTo>
                    <a:pt x="114582" y="1145821"/>
                  </a:lnTo>
                  <a:cubicBezTo>
                    <a:pt x="51300" y="1145821"/>
                    <a:pt x="0" y="1094521"/>
                    <a:pt x="0" y="1031239"/>
                  </a:cubicBezTo>
                  <a:lnTo>
                    <a:pt x="0" y="114582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-18429457"/>
                <a:satOff val="20625"/>
                <a:lumOff val="117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704" tIns="285237" rIns="39704" bIns="39704" numCol="1" spcCol="1270" anchor="t" anchorCtr="0">
              <a:noAutofit/>
            </a:bodyPr>
            <a:lstStyle/>
            <a:p>
              <a:pPr marL="285750" lvl="1" indent="-2857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6"/>
                </a:buClr>
                <a:buFont typeface="Courier New" panose="02070309020205020404" pitchFamily="49" charset="0"/>
                <a:buChar char="o"/>
              </a:pPr>
              <a:r>
                <a:rPr lang="en-US" sz="1400" kern="1200" dirty="0">
                  <a:latin typeface="Gill Sans MT" panose="020B0502020104020203" pitchFamily="34" charset="0"/>
                  <a:cs typeface="Calibri" panose="020F0502020204030204" pitchFamily="34" charset="0"/>
                </a:rPr>
                <a:t>Feedback report including performance score and areas of improvement sent to testin</a:t>
              </a:r>
              <a:r>
                <a:rPr lang="en-US" sz="1400" dirty="0">
                  <a:latin typeface="Gill Sans MT" panose="020B0502020104020203" pitchFamily="34" charset="0"/>
                  <a:cs typeface="Calibri" panose="020F0502020204030204" pitchFamily="34" charset="0"/>
                </a:rPr>
                <a:t>g </a:t>
              </a:r>
              <a:r>
                <a:rPr lang="en-US" sz="1400" kern="1200" dirty="0">
                  <a:latin typeface="Gill Sans MT" panose="020B0502020104020203" pitchFamily="34" charset="0"/>
                  <a:cs typeface="Calibri" panose="020F0502020204030204" pitchFamily="34" charset="0"/>
                </a:rPr>
                <a:t>sites</a:t>
              </a:r>
            </a:p>
            <a:p>
              <a:pPr marL="285750" lvl="1" indent="-2857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6"/>
                </a:buClr>
                <a:buFont typeface="Courier New" panose="02070309020205020404" pitchFamily="49" charset="0"/>
                <a:buChar char="o"/>
              </a:pPr>
              <a:r>
                <a:rPr lang="en-US" sz="1400" kern="1200" dirty="0">
                  <a:latin typeface="Gill Sans MT" panose="020B0502020104020203" pitchFamily="34" charset="0"/>
                  <a:cs typeface="Calibri" panose="020F0502020204030204" pitchFamily="34" charset="0"/>
                </a:rPr>
                <a:t>Implementation of corrective actions if needed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82657BC-F8C6-02C3-DF99-7EF9B241D796}"/>
                </a:ext>
              </a:extLst>
            </p:cNvPr>
            <p:cNvSpPr/>
            <p:nvPr/>
          </p:nvSpPr>
          <p:spPr>
            <a:xfrm>
              <a:off x="10096920" y="2435049"/>
              <a:ext cx="1425445" cy="491066"/>
            </a:xfrm>
            <a:custGeom>
              <a:avLst/>
              <a:gdLst>
                <a:gd name="connsiteX0" fmla="*/ 0 w 1234868"/>
                <a:gd name="connsiteY0" fmla="*/ 49107 h 491066"/>
                <a:gd name="connsiteX1" fmla="*/ 49107 w 1234868"/>
                <a:gd name="connsiteY1" fmla="*/ 0 h 491066"/>
                <a:gd name="connsiteX2" fmla="*/ 1185761 w 1234868"/>
                <a:gd name="connsiteY2" fmla="*/ 0 h 491066"/>
                <a:gd name="connsiteX3" fmla="*/ 1234868 w 1234868"/>
                <a:gd name="connsiteY3" fmla="*/ 49107 h 491066"/>
                <a:gd name="connsiteX4" fmla="*/ 1234868 w 1234868"/>
                <a:gd name="connsiteY4" fmla="*/ 441959 h 491066"/>
                <a:gd name="connsiteX5" fmla="*/ 1185761 w 1234868"/>
                <a:gd name="connsiteY5" fmla="*/ 491066 h 491066"/>
                <a:gd name="connsiteX6" fmla="*/ 49107 w 1234868"/>
                <a:gd name="connsiteY6" fmla="*/ 491066 h 491066"/>
                <a:gd name="connsiteX7" fmla="*/ 0 w 1234868"/>
                <a:gd name="connsiteY7" fmla="*/ 441959 h 491066"/>
                <a:gd name="connsiteX8" fmla="*/ 0 w 1234868"/>
                <a:gd name="connsiteY8" fmla="*/ 49107 h 49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4868" h="491066">
                  <a:moveTo>
                    <a:pt x="0" y="49107"/>
                  </a:moveTo>
                  <a:cubicBezTo>
                    <a:pt x="0" y="21986"/>
                    <a:pt x="21986" y="0"/>
                    <a:pt x="49107" y="0"/>
                  </a:cubicBezTo>
                  <a:lnTo>
                    <a:pt x="1185761" y="0"/>
                  </a:lnTo>
                  <a:cubicBezTo>
                    <a:pt x="1212882" y="0"/>
                    <a:pt x="1234868" y="21986"/>
                    <a:pt x="1234868" y="49107"/>
                  </a:cubicBezTo>
                  <a:lnTo>
                    <a:pt x="1234868" y="441959"/>
                  </a:lnTo>
                  <a:cubicBezTo>
                    <a:pt x="1234868" y="469080"/>
                    <a:pt x="1212882" y="491066"/>
                    <a:pt x="1185761" y="491066"/>
                  </a:cubicBezTo>
                  <a:lnTo>
                    <a:pt x="49107" y="491066"/>
                  </a:lnTo>
                  <a:cubicBezTo>
                    <a:pt x="21986" y="491066"/>
                    <a:pt x="0" y="469080"/>
                    <a:pt x="0" y="441959"/>
                  </a:cubicBezTo>
                  <a:lnTo>
                    <a:pt x="0" y="4910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8429457"/>
                <a:satOff val="20625"/>
                <a:lumOff val="1177"/>
                <a:alphaOff val="0"/>
              </a:schemeClr>
            </a:fillRef>
            <a:effectRef idx="0">
              <a:schemeClr val="accent5">
                <a:hueOff val="-18429457"/>
                <a:satOff val="20625"/>
                <a:lumOff val="1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243" tIns="29623" rIns="37243" bIns="29623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Feedback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5308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BDA59-C614-CB20-CBC8-0CEF2F96B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257606"/>
            <a:ext cx="11321142" cy="1140763"/>
          </a:xfrm>
        </p:spPr>
        <p:txBody>
          <a:bodyPr>
            <a:normAutofit/>
          </a:bodyPr>
          <a:lstStyle/>
          <a:p>
            <a:r>
              <a:rPr lang="en-US" sz="4400" b="0" cap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Snapshot of Some of Our Tools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BD4E9C4-9B57-A1BE-21EF-B1CA3DF179B0}"/>
              </a:ext>
            </a:extLst>
          </p:cNvPr>
          <p:cNvGrpSpPr/>
          <p:nvPr/>
        </p:nvGrpSpPr>
        <p:grpSpPr>
          <a:xfrm>
            <a:off x="435429" y="1748358"/>
            <a:ext cx="11321142" cy="4852036"/>
            <a:chOff x="435429" y="1748358"/>
            <a:chExt cx="11321142" cy="485203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0456535-707F-D3A7-633E-0AB0FD5A30E5}"/>
                </a:ext>
              </a:extLst>
            </p:cNvPr>
            <p:cNvSpPr/>
            <p:nvPr/>
          </p:nvSpPr>
          <p:spPr>
            <a:xfrm>
              <a:off x="435429" y="1748358"/>
              <a:ext cx="11321142" cy="48520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999D55A-0325-73DE-D81D-1125F48166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21" t="960" r="1135" b="1917"/>
            <a:stretch/>
          </p:blipFill>
          <p:spPr>
            <a:xfrm>
              <a:off x="8283331" y="2321602"/>
              <a:ext cx="3306507" cy="3990975"/>
            </a:xfrm>
            <a:prstGeom prst="rect">
              <a:avLst/>
            </a:prstGeom>
            <a:ln w="12700">
              <a:solidFill>
                <a:srgbClr val="0070C0"/>
              </a:solidFill>
            </a:ln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2B55B85-E05F-595D-0328-ECC364DA843A}"/>
                </a:ext>
              </a:extLst>
            </p:cNvPr>
            <p:cNvSpPr txBox="1"/>
            <p:nvPr/>
          </p:nvSpPr>
          <p:spPr>
            <a:xfrm>
              <a:off x="2944131" y="1748358"/>
              <a:ext cx="255355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PT Pack composition</a:t>
              </a:r>
            </a:p>
            <a:p>
              <a:pPr marL="285750" indent="-285750">
                <a:buClr>
                  <a:srgbClr val="00B0F0"/>
                </a:buClr>
                <a:buFont typeface="Courier New" panose="02070309020205020404" pitchFamily="49" charset="0"/>
                <a:buChar char="o"/>
              </a:pPr>
              <a:r>
                <a:rPr lang="en-US" sz="1400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5 PT Panel members</a:t>
              </a:r>
            </a:p>
            <a:p>
              <a:pPr marL="285750" indent="-285750">
                <a:buClr>
                  <a:srgbClr val="00B0F0"/>
                </a:buClr>
                <a:buFont typeface="Courier New" panose="02070309020205020404" pitchFamily="49" charset="0"/>
                <a:buChar char="o"/>
              </a:pPr>
              <a:r>
                <a:rPr lang="en-US" sz="1400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1 buffer vial</a:t>
              </a:r>
            </a:p>
            <a:p>
              <a:pPr marL="285750" indent="-285750">
                <a:buClr>
                  <a:srgbClr val="00B0F0"/>
                </a:buClr>
                <a:buFont typeface="Courier New" panose="02070309020205020404" pitchFamily="49" charset="0"/>
                <a:buChar char="o"/>
              </a:pPr>
              <a:r>
                <a:rPr lang="en-US" sz="1400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Droppers</a:t>
              </a:r>
            </a:p>
            <a:p>
              <a:pPr marL="285750" indent="-285750">
                <a:buClr>
                  <a:srgbClr val="00B0F0"/>
                </a:buClr>
                <a:buFont typeface="Courier New" panose="02070309020205020404" pitchFamily="49" charset="0"/>
                <a:buChar char="o"/>
              </a:pPr>
              <a:r>
                <a:rPr lang="en-US" sz="1400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Results form</a:t>
              </a:r>
            </a:p>
            <a:p>
              <a:pPr marL="285750" indent="-285750">
                <a:buClr>
                  <a:srgbClr val="00B0F0"/>
                </a:buClr>
                <a:buFont typeface="Courier New" panose="02070309020205020404" pitchFamily="49" charset="0"/>
                <a:buChar char="o"/>
              </a:pPr>
              <a:r>
                <a:rPr lang="en-US" sz="1400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Instructions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BFE334C-8CD8-3574-706B-6035952F50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706" r="12717" b="5764"/>
            <a:stretch/>
          </p:blipFill>
          <p:spPr>
            <a:xfrm>
              <a:off x="556706" y="1777965"/>
              <a:ext cx="2340317" cy="2145746"/>
            </a:xfrm>
            <a:prstGeom prst="rect">
              <a:avLst/>
            </a:prstGeom>
            <a:ln w="12700">
              <a:solidFill>
                <a:srgbClr val="0070C0"/>
              </a:solidFill>
            </a:ln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E021A4F-5BD8-6A57-E0A9-2F09FE335CDB}"/>
                </a:ext>
              </a:extLst>
            </p:cNvPr>
            <p:cNvSpPr txBox="1"/>
            <p:nvPr/>
          </p:nvSpPr>
          <p:spPr>
            <a:xfrm>
              <a:off x="634626" y="4317090"/>
              <a:ext cx="25535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PT panel distribution list provided to couriers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FF06158-4036-C38F-899C-97149C245E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13582" b="241"/>
            <a:stretch/>
          </p:blipFill>
          <p:spPr>
            <a:xfrm rot="16200000">
              <a:off x="1092209" y="4351812"/>
              <a:ext cx="1581240" cy="2635150"/>
            </a:xfrm>
            <a:prstGeom prst="rect">
              <a:avLst/>
            </a:prstGeom>
            <a:ln w="12700">
              <a:solidFill>
                <a:srgbClr val="0070C0"/>
              </a:solidFill>
            </a:ln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9D2A2ED-D3C6-1CD3-F9DF-1ADED6C8D649}"/>
                </a:ext>
              </a:extLst>
            </p:cNvPr>
            <p:cNvGrpSpPr/>
            <p:nvPr/>
          </p:nvGrpSpPr>
          <p:grpSpPr>
            <a:xfrm>
              <a:off x="3638163" y="3495666"/>
              <a:ext cx="4478435" cy="2766201"/>
              <a:chOff x="3993917" y="3654963"/>
              <a:chExt cx="4478435" cy="2766201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253A8D7-41E4-78CE-8B11-47B75061F9AB}"/>
                  </a:ext>
                </a:extLst>
              </p:cNvPr>
              <p:cNvSpPr txBox="1"/>
              <p:nvPr/>
            </p:nvSpPr>
            <p:spPr>
              <a:xfrm>
                <a:off x="4084019" y="3654963"/>
                <a:ext cx="26529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Current PT Results form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80E0C578-58F1-1DAD-F8CA-69A52935C41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52496" y="4370623"/>
                <a:ext cx="262704" cy="26454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A77FE2D-87A3-FCD6-A0B1-482D3CF96640}"/>
                  </a:ext>
                </a:extLst>
              </p:cNvPr>
              <p:cNvSpPr txBox="1"/>
              <p:nvPr/>
            </p:nvSpPr>
            <p:spPr>
              <a:xfrm>
                <a:off x="7113095" y="4616115"/>
                <a:ext cx="13592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Contact information includes WhatsApp No</a:t>
                </a:r>
              </a:p>
            </p:txBody>
          </p:sp>
          <p:pic>
            <p:nvPicPr>
              <p:cNvPr id="23" name="Content Placeholder 8">
                <a:extLst>
                  <a:ext uri="{FF2B5EF4-FFF2-40B4-BE49-F238E27FC236}">
                    <a16:creationId xmlns:a16="http://schemas.microsoft.com/office/drawing/2014/main" id="{321C358C-ABF4-99AD-5783-8545110AB5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93917" y="4039435"/>
                <a:ext cx="3068106" cy="2381729"/>
              </a:xfrm>
              <a:prstGeom prst="rect">
                <a:avLst/>
              </a:prstGeom>
              <a:ln w="19050">
                <a:solidFill>
                  <a:srgbClr val="0070C0"/>
                </a:solidFill>
              </a:ln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E447C82-97A4-37BA-F639-C4011CAAD4F3}"/>
                  </a:ext>
                </a:extLst>
              </p:cNvPr>
              <p:cNvSpPr/>
              <p:nvPr/>
            </p:nvSpPr>
            <p:spPr>
              <a:xfrm>
                <a:off x="5480343" y="4248503"/>
                <a:ext cx="1534053" cy="24423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MT" panose="020B0502020104020203" pitchFamily="34" charset="0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83A32BE-ED3A-D714-7B41-7A519F5721EC}"/>
                </a:ext>
              </a:extLst>
            </p:cNvPr>
            <p:cNvSpPr txBox="1"/>
            <p:nvPr/>
          </p:nvSpPr>
          <p:spPr>
            <a:xfrm>
              <a:off x="8659807" y="1830277"/>
              <a:ext cx="255355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Individual Final PT Report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1594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4D9FF5D-BEC7-CD8F-2A2B-65642CC9B4D8}"/>
              </a:ext>
            </a:extLst>
          </p:cNvPr>
          <p:cNvSpPr txBox="1">
            <a:spLocks/>
          </p:cNvSpPr>
          <p:nvPr/>
        </p:nvSpPr>
        <p:spPr>
          <a:xfrm>
            <a:off x="6490457" y="1562100"/>
            <a:ext cx="5234818" cy="509587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Montserrat SemiBo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Montserrat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Montserrat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Montserrat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Montserrat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8D95B9-7977-C3BA-73E3-8404944CC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71475"/>
            <a:ext cx="11153775" cy="952501"/>
          </a:xfrm>
        </p:spPr>
        <p:txBody>
          <a:bodyPr>
            <a:normAutofit/>
          </a:bodyPr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0"/>
              </a:rPr>
              <a:t>Who Are Our PT Program Beneficiaries?</a:t>
            </a:r>
            <a:endParaRPr lang="en-US" dirty="0">
              <a:latin typeface="Gill Sans MT" panose="020B0502020104020203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788117B-ACB5-498E-051F-ADD5DB4CBFD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0975181"/>
              </p:ext>
            </p:extLst>
          </p:nvPr>
        </p:nvGraphicFramePr>
        <p:xfrm>
          <a:off x="6490457" y="1685925"/>
          <a:ext cx="5318590" cy="484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3FD5A3-6DC0-F413-F245-AD13019AFF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1562100"/>
            <a:ext cx="5398463" cy="5095874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lang="en-US" dirty="0">
              <a:solidFill>
                <a:prstClr val="black"/>
              </a:solidFill>
              <a:effectLst/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cs typeface="Calibri" panose="020F0502020204030204" pitchFamily="34" charset="0"/>
              </a:rPr>
              <a:t>Our HIV rapid testing PT program targets both public and private testing sites in all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cs typeface="Calibri" panose="020F0502020204030204" pitchFamily="34" charset="0"/>
              </a:rPr>
              <a:t>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cs typeface="Calibri" panose="020F0502020204030204" pitchFamily="34" charset="0"/>
              </a:rPr>
              <a:t> regions of the country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cs typeface="Calibri" panose="020F0502020204030204" pitchFamily="34" charset="0"/>
              </a:rPr>
              <a:t>These include main labs, mini-laboratories, health facility testing points (clinics, hospitals, health centers), and community outreach sites</a:t>
            </a:r>
          </a:p>
          <a:p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872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BDA59-C614-CB20-CBC8-0CEF2F96B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257606"/>
            <a:ext cx="11321142" cy="1140763"/>
          </a:xfrm>
        </p:spPr>
        <p:txBody>
          <a:bodyPr>
            <a:normAutofit fontScale="90000"/>
          </a:bodyPr>
          <a:lstStyle/>
          <a:p>
            <a:r>
              <a:rPr lang="en-US" sz="4400" b="0" cap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Improved Return and Performance Rates Overtime</a:t>
            </a:r>
          </a:p>
        </p:txBody>
      </p:sp>
      <p:graphicFrame>
        <p:nvGraphicFramePr>
          <p:cNvPr id="13" name="Content Placeholder 9">
            <a:extLst>
              <a:ext uri="{FF2B5EF4-FFF2-40B4-BE49-F238E27FC236}">
                <a16:creationId xmlns:a16="http://schemas.microsoft.com/office/drawing/2014/main" id="{258F9C6A-6D00-6BBE-33CB-2CF9C825A54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15545328"/>
              </p:ext>
            </p:extLst>
          </p:nvPr>
        </p:nvGraphicFramePr>
        <p:xfrm>
          <a:off x="435429" y="1584252"/>
          <a:ext cx="11321142" cy="5158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57BFF268-967D-A615-CA65-4B00F1BFA490}"/>
              </a:ext>
            </a:extLst>
          </p:cNvPr>
          <p:cNvSpPr txBox="1"/>
          <p:nvPr/>
        </p:nvSpPr>
        <p:spPr>
          <a:xfrm>
            <a:off x="890475" y="4753735"/>
            <a:ext cx="1066711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3363" marR="0" lvl="0" indent="-233363" algn="l" defTabSz="2347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 pitchFamily="34" charset="0"/>
              </a:rPr>
              <a:t>PT return rates increased significantly from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</a:rPr>
              <a:t>71% in 2016 to 98% in 2023,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 pitchFamily="34" charset="0"/>
              </a:rPr>
              <a:t>especially after the</a:t>
            </a:r>
            <a:r>
              <a:rPr lang="en-US" sz="1600" dirty="0">
                <a:solidFill>
                  <a:schemeClr val="bg1"/>
                </a:solidFill>
                <a:latin typeface="Gill Sans MT" panose="020B0502020104020203" pitchFamily="34" charset="0"/>
              </a:rPr>
              <a:t> the introduction of WhatsApp for returning results in 2017.</a:t>
            </a:r>
          </a:p>
          <a:p>
            <a:pPr marL="233363" indent="-233363" defTabSz="2347913" fontAlgn="base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chemeClr val="bg1"/>
                </a:solidFill>
                <a:latin typeface="Gill Sans MT" panose="020B0502020104020203" pitchFamily="34" charset="0"/>
              </a:rPr>
              <a:t>PT performance rates stayed very high, even with the increase in number of sites enrolled overtime.</a:t>
            </a:r>
          </a:p>
          <a:p>
            <a:pPr marL="233363" indent="-233363" defTabSz="2347913" fontAlgn="base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chemeClr val="bg1"/>
                </a:solidFill>
                <a:latin typeface="Gill Sans MT" panose="020B0502020104020203" pitchFamily="34" charset="0"/>
              </a:rPr>
              <a:t>Some reasons for not returning results include the following:</a:t>
            </a:r>
          </a:p>
          <a:p>
            <a:pPr marL="690563" lvl="1" indent="-233363" defTabSz="2347913" fontAlgn="base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chemeClr val="bg1"/>
                </a:solidFill>
                <a:latin typeface="Gill Sans MT" panose="020B0502020104020203" pitchFamily="34" charset="0"/>
              </a:rPr>
              <a:t>Testing sites closed, particularly during Covid-19</a:t>
            </a:r>
          </a:p>
          <a:p>
            <a:pPr marL="690563" lvl="1" indent="-233363" defTabSz="2347913" fontAlgn="base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chemeClr val="bg1"/>
                </a:solidFill>
                <a:latin typeface="Gill Sans MT" panose="020B0502020104020203" pitchFamily="34" charset="0"/>
              </a:rPr>
              <a:t>RTKs stockout</a:t>
            </a:r>
          </a:p>
          <a:p>
            <a:pPr marL="690563" lvl="1" indent="-233363" defTabSz="2347913" fontAlgn="base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chemeClr val="bg1"/>
                </a:solidFill>
                <a:latin typeface="Gill Sans MT" panose="020B0502020104020203" pitchFamily="34" charset="0"/>
              </a:rPr>
              <a:t>Unavailability of testers</a:t>
            </a:r>
          </a:p>
        </p:txBody>
      </p:sp>
    </p:spTree>
    <p:extLst>
      <p:ext uri="{BB962C8B-B14F-4D97-AF65-F5344CB8AC3E}">
        <p14:creationId xmlns:p14="http://schemas.microsoft.com/office/powerpoint/2010/main" val="5144171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2047</TotalTime>
  <Words>924</Words>
  <Application>Microsoft Office PowerPoint</Application>
  <PresentationFormat>Widescreen</PresentationFormat>
  <Paragraphs>168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Courier New</vt:lpstr>
      <vt:lpstr>Gill Sans MT</vt:lpstr>
      <vt:lpstr>Montserrat ExtraBold</vt:lpstr>
      <vt:lpstr>Montserrat SemiBold</vt:lpstr>
      <vt:lpstr>Rockwell</vt:lpstr>
      <vt:lpstr>Damask</vt:lpstr>
      <vt:lpstr>Overview Of HIV Proficiency Testing In Eswatini</vt:lpstr>
      <vt:lpstr>Presentation Outline</vt:lpstr>
      <vt:lpstr>Background</vt:lpstr>
      <vt:lpstr>Our Proficiency Testing Implementation Journey</vt:lpstr>
      <vt:lpstr>Our Stakeholders and Their Role?</vt:lpstr>
      <vt:lpstr>Our PT Methodology</vt:lpstr>
      <vt:lpstr>Snapshot of Some of Our Tools</vt:lpstr>
      <vt:lpstr>Who Are Our PT Program Beneficiaries?</vt:lpstr>
      <vt:lpstr>Improved Return and Performance Rates Overtime</vt:lpstr>
      <vt:lpstr>Reasons for Failure &amp; Corrective Actions Approaches</vt:lpstr>
      <vt:lpstr>What Have We Learned?</vt:lpstr>
      <vt:lpstr>Acknowledgements</vt:lpstr>
      <vt:lpstr>SIYABONGA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Sindisiwe Dlamini</dc:creator>
  <cp:lastModifiedBy>Kalou, Mireille B. (CDC/GHC/DGHT)</cp:lastModifiedBy>
  <cp:revision>21</cp:revision>
  <dcterms:created xsi:type="dcterms:W3CDTF">2024-05-23T06:41:31Z</dcterms:created>
  <dcterms:modified xsi:type="dcterms:W3CDTF">2024-05-29T11:17:51Z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94a7b8-f06c-4dfe-bdcc-9b548fd58c31_Enabled">
    <vt:lpwstr>true</vt:lpwstr>
  </property>
  <property fmtid="{D5CDD505-2E9C-101B-9397-08002B2CF9AE}" pid="3" name="MSIP_Label_7b94a7b8-f06c-4dfe-bdcc-9b548fd58c31_SetDate">
    <vt:lpwstr>2024-05-23T11:37:12Z</vt:lpwstr>
  </property>
  <property fmtid="{D5CDD505-2E9C-101B-9397-08002B2CF9AE}" pid="4" name="MSIP_Label_7b94a7b8-f06c-4dfe-bdcc-9b548fd58c31_Method">
    <vt:lpwstr>Privileged</vt:lpwstr>
  </property>
  <property fmtid="{D5CDD505-2E9C-101B-9397-08002B2CF9AE}" pid="5" name="MSIP_Label_7b94a7b8-f06c-4dfe-bdcc-9b548fd58c31_Name">
    <vt:lpwstr>7b94a7b8-f06c-4dfe-bdcc-9b548fd58c31</vt:lpwstr>
  </property>
  <property fmtid="{D5CDD505-2E9C-101B-9397-08002B2CF9AE}" pid="6" name="MSIP_Label_7b94a7b8-f06c-4dfe-bdcc-9b548fd58c31_SiteId">
    <vt:lpwstr>9ce70869-60db-44fd-abe8-d2767077fc8f</vt:lpwstr>
  </property>
  <property fmtid="{D5CDD505-2E9C-101B-9397-08002B2CF9AE}" pid="7" name="MSIP_Label_7b94a7b8-f06c-4dfe-bdcc-9b548fd58c31_ActionId">
    <vt:lpwstr>02f8da82-3121-4743-b568-949d4a933179</vt:lpwstr>
  </property>
  <property fmtid="{D5CDD505-2E9C-101B-9397-08002B2CF9AE}" pid="8" name="MSIP_Label_7b94a7b8-f06c-4dfe-bdcc-9b548fd58c31_ContentBits">
    <vt:lpwstr>0</vt:lpwstr>
  </property>
</Properties>
</file>